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303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8" r:id="rId12"/>
    <p:sldId id="374" r:id="rId13"/>
    <p:sldId id="305" r:id="rId14"/>
    <p:sldId id="258" r:id="rId15"/>
    <p:sldId id="320" r:id="rId16"/>
    <p:sldId id="347" r:id="rId17"/>
    <p:sldId id="356" r:id="rId18"/>
    <p:sldId id="321" r:id="rId19"/>
    <p:sldId id="322" r:id="rId20"/>
    <p:sldId id="323" r:id="rId21"/>
    <p:sldId id="358" r:id="rId22"/>
    <p:sldId id="325" r:id="rId23"/>
    <p:sldId id="354" r:id="rId24"/>
    <p:sldId id="353" r:id="rId25"/>
    <p:sldId id="338" r:id="rId26"/>
    <p:sldId id="342" r:id="rId27"/>
    <p:sldId id="375" r:id="rId28"/>
    <p:sldId id="376" r:id="rId29"/>
    <p:sldId id="377" r:id="rId30"/>
    <p:sldId id="348" r:id="rId31"/>
    <p:sldId id="339" r:id="rId32"/>
    <p:sldId id="343" r:id="rId33"/>
    <p:sldId id="344" r:id="rId34"/>
    <p:sldId id="346" r:id="rId35"/>
    <p:sldId id="365" r:id="rId36"/>
    <p:sldId id="349" r:id="rId37"/>
    <p:sldId id="266" r:id="rId38"/>
    <p:sldId id="259" r:id="rId39"/>
    <p:sldId id="359" r:id="rId40"/>
    <p:sldId id="360" r:id="rId41"/>
    <p:sldId id="361" r:id="rId42"/>
    <p:sldId id="319" r:id="rId43"/>
    <p:sldId id="264" r:id="rId44"/>
    <p:sldId id="262" r:id="rId45"/>
    <p:sldId id="263" r:id="rId46"/>
    <p:sldId id="268" r:id="rId47"/>
    <p:sldId id="269" r:id="rId48"/>
    <p:sldId id="270" r:id="rId49"/>
    <p:sldId id="272" r:id="rId50"/>
    <p:sldId id="273" r:id="rId51"/>
    <p:sldId id="277" r:id="rId52"/>
    <p:sldId id="278" r:id="rId53"/>
    <p:sldId id="279" r:id="rId54"/>
    <p:sldId id="341" r:id="rId55"/>
    <p:sldId id="318" r:id="rId56"/>
    <p:sldId id="337" r:id="rId57"/>
    <p:sldId id="366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50" r:id="rId70"/>
    <p:sldId id="362" r:id="rId71"/>
    <p:sldId id="363" r:id="rId72"/>
    <p:sldId id="364" r:id="rId73"/>
  </p:sldIdLst>
  <p:sldSz cx="9144000" cy="6858000" type="screen4x3"/>
  <p:notesSz cx="6772275" cy="99298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6208" autoAdjust="0"/>
  </p:normalViewPr>
  <p:slideViewPr>
    <p:cSldViewPr>
      <p:cViewPr varScale="1">
        <p:scale>
          <a:sx n="69" d="100"/>
          <a:sy n="69" d="100"/>
        </p:scale>
        <p:origin x="3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wmf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3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5.wmf"/><Relationship Id="rId1" Type="http://schemas.openxmlformats.org/officeDocument/2006/relationships/image" Target="../media/image46.wmf"/><Relationship Id="rId4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35400" y="0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A1B701B-7ABB-4BC9-BBCB-D2FEDA95642B}" type="datetimeFigureOut">
              <a:rPr lang="en-US" altLang="en-US"/>
              <a:pPr/>
              <a:t>5/11/2019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75" y="746125"/>
            <a:ext cx="4962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275" y="4716463"/>
            <a:ext cx="541972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35400" y="9432925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B78596F-5246-4B33-B89B-CA31A81156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089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RELU :</a:t>
            </a:r>
            <a:r>
              <a:rPr lang="zh-CN" altLang="en-US" dirty="0"/>
              <a:t>线性修正单元；是一种人工神经网络总中常用的激活函数；</a:t>
            </a:r>
            <a:endParaRPr lang="en-US" altLang="zh-CN" dirty="0"/>
          </a:p>
          <a:p>
            <a:r>
              <a:rPr lang="en-US" altLang="zh-CN" dirty="0"/>
              <a:t>Max(0,x)</a:t>
            </a:r>
            <a:r>
              <a:rPr lang="zh-CN" altLang="en-US" dirty="0"/>
              <a:t>：斜坡函数；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4632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57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12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D9598361-2F14-4B35-9517-4F771A89937C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661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Output</a:t>
            </a:r>
            <a:r>
              <a:rPr lang="zh-CN" altLang="en-US" dirty="0"/>
              <a:t>的每个神经元都和</a:t>
            </a:r>
            <a:r>
              <a:rPr lang="en-US" altLang="zh-CN" dirty="0"/>
              <a:t>layer5</a:t>
            </a:r>
            <a:r>
              <a:rPr lang="zh-CN" altLang="en-US"/>
              <a:t>中所有的像素点直接相连；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300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EC3A-8FA9-4337-BD34-3315212436F0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C3880-E0CD-4F51-BCCA-3C9543C545D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45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418E-B75D-41F3-9F4A-B5B7E9BE4EF6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B0B04-309A-4D07-A2EE-71914A720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13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3BEB6-16A4-4143-BFA0-3B25889DFAEA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4894-CD3A-4979-B5DA-69E0FCF9135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186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BC30D6-DAFC-4BB4-93AD-5C93CACBF1B2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59500-E629-449D-8982-FD156F527B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26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FD08-03F5-4699-A412-2D684CB0AF71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46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0453-6328-4DA3-9B8F-12F279DA5DCB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4247-4169-4150-ABAB-1501573B41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53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F49A-D766-4314-BD2C-DCA251911E47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2B00-7B4C-4489-9D90-A870935C76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38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CF2AC-C768-402B-9111-F503E9B9E538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5E7D4-D00B-4A8D-975A-BF6696083CE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62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5CF-6895-4DA1-A28F-671179AFB559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B27A-80A0-4C5B-82E9-66C7347B0D6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91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8A10-BE9C-4727-9851-09BB69EE44CF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FB28-9E4E-48A0-B56C-B687DCFEF0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05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190B7-20A5-4E0B-ACC9-A782E55ED934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71FE-E275-4024-A45C-E03495DB9B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26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6BFA-C52E-4B78-9904-FF0E1F50228D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2E25-5E97-4B9D-9E10-B6E059F344F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472C7-B4AE-40DD-A2A8-5B68360DBE00}" type="datetime1">
              <a:rPr lang="en-US" altLang="en-US" smtClean="0"/>
              <a:t>5/11/2019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484A2-706B-4B8F-B13D-F54A20C7920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3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hyperlink" Target="http://www.mathworks.com/matlabcentral/fileexchange/38310-deep-learning-toolbo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1.wmf"/><Relationship Id="rId22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yann.lecun.com/exdb/le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wiki/images/6/6c/Convolution_schematic.gi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s://link.springer.com/content/pdf/10.1007/978-3-642-25191-7.pdf" TargetMode="External"/><Relationship Id="rId4" Type="http://schemas.openxmlformats.org/officeDocument/2006/relationships/image" Target="../media/image30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e.cuhk.edu.hk/~khwong/www2/cmsc5707/5707_08_neural_net.pptx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://cs231n.github.io/convolutional-networ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s://cs231n.github.io/assets/conv-demo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3508637_Detection_and_characterization_of_Coordinate_Measuring_Ma-_chine_CMM_probes_using_deep_networks_for_improved_quality_assurance_of_machine_parts/figures?lo=1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matlabcentral/fileexchange/38310-deep-learning-toolbo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hyperlink" Target="http://en.wikipedia.org/wiki/Backpropagation" TargetMode="External"/><Relationship Id="rId4" Type="http://schemas.openxmlformats.org/officeDocument/2006/relationships/image" Target="../media/image38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matlabcentral/fileexchange/38310-deep-learning-toolbox" TargetMode="External"/><Relationship Id="rId2" Type="http://schemas.openxmlformats.org/officeDocument/2006/relationships/hyperlink" Target="http://www.mathworks.com/matlabcentral/fileexchange/19997-neural-network-for-pattern-recognition-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gprints.org/5869/1/cnn_tutorial.pdf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0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2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4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48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23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48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27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1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wiki/images/6/6c/Convolution_schematic.gi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s://link.springer.com/content/pdf/10.1007/978-3-642-25191-7.pdf" TargetMode="External"/><Relationship Id="rId4" Type="http://schemas.openxmlformats.org/officeDocument/2006/relationships/image" Target="../media/image30.gi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Deep Learning: Convolution Neural Networks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86905"/>
            <a:ext cx="6400800" cy="685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/>
              <a:t>Originally produced by KH Wong</a:t>
            </a:r>
          </a:p>
        </p:txBody>
      </p:sp>
      <p:sp>
        <p:nvSpPr>
          <p:cNvPr id="307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B6CF68-BF1B-45D5-81C0-AC042D357D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031180"/>
            <a:ext cx="8686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Shangsong Liang</a:t>
            </a:r>
          </a:p>
          <a:p>
            <a:pPr algn="ctr"/>
            <a:r>
              <a:rPr lang="en-US" sz="3200" dirty="0"/>
              <a:t>Sun </a:t>
            </a:r>
            <a:r>
              <a:rPr lang="en-US" sz="3200" dirty="0" err="1"/>
              <a:t>Yat-sen</a:t>
            </a:r>
            <a:r>
              <a:rPr lang="en-US" sz="3200" dirty="0"/>
              <a:t>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Architecture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8800"/>
            <a:ext cx="8229600" cy="3999093"/>
          </a:xfrm>
        </p:spPr>
      </p:pic>
    </p:spTree>
    <p:extLst>
      <p:ext uri="{BB962C8B-B14F-4D97-AF65-F5344CB8AC3E}">
        <p14:creationId xmlns:p14="http://schemas.microsoft.com/office/powerpoint/2010/main" val="63365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Architecture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0"/>
            <a:ext cx="8612640" cy="3837756"/>
          </a:xfrm>
        </p:spPr>
      </p:pic>
    </p:spTree>
    <p:extLst>
      <p:ext uri="{BB962C8B-B14F-4D97-AF65-F5344CB8AC3E}">
        <p14:creationId xmlns:p14="http://schemas.microsoft.com/office/powerpoint/2010/main" val="143956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Definition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76600"/>
            <a:ext cx="4572000" cy="29845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96234"/>
            <a:ext cx="8677046" cy="1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3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 of 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</a:rPr>
              <a:t>Convolution Neural Networks</a:t>
            </a:r>
            <a:br>
              <a:rPr lang="en-US" altLang="en-US" dirty="0">
                <a:solidFill>
                  <a:srgbClr val="898989"/>
                </a:solidFill>
              </a:rPr>
            </a:br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614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15877C-8A58-41EB-9289-8EE060FDF31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An example optical chartered recognition OCR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/>
              <a:t>Example </a:t>
            </a:r>
            <a:r>
              <a:rPr lang="en-US" altLang="en-US" sz="2200" dirty="0" err="1"/>
              <a:t>test_example_CNN.m</a:t>
            </a:r>
            <a:r>
              <a:rPr lang="en-US" altLang="en-US" sz="2200" dirty="0"/>
              <a:t> in </a:t>
            </a:r>
            <a:r>
              <a:rPr lang="en-US" altLang="en-US" sz="2200" dirty="0">
                <a:hlinkClick r:id="rId2"/>
              </a:rPr>
              <a:t>http://www.mathworks.com/matlabcentral/fileexchange/38310-deep-learning-toolbox</a:t>
            </a:r>
            <a:endParaRPr lang="en-US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/>
              <a:t>Based on a data base (mnist_uint8, from </a:t>
            </a:r>
            <a:r>
              <a:rPr lang="en-US" altLang="en-US" sz="2200" dirty="0">
                <a:hlinkClick r:id="rId3"/>
              </a:rPr>
              <a:t>http://yann.lecun.com/exdb/mnist/</a:t>
            </a:r>
            <a:r>
              <a:rPr lang="en-US" altLang="en-US" sz="22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/>
              <a:t>60,000 training examples (28x28 pixels each)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/>
              <a:t>10,000 testing samples (a different dataset)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After training , given an unknown image, it will tell whether it is 0, or 1 ,..,9 etc.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Recognition rate 11% use 1 epoch (training 200seconds)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Recognition rate 1.2% use 100 epochs (hours of training) 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 dirty="0"/>
          </a:p>
          <a:p>
            <a:pPr eaLnBrk="1" hangingPunct="1">
              <a:lnSpc>
                <a:spcPct val="80000"/>
              </a:lnSpc>
            </a:pPr>
            <a:endParaRPr lang="en-US" altLang="en-US" sz="2200" dirty="0"/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5C9FBA-B950-4AB6-A76D-A3436EB4BFD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174" name="AutoShape 2" descr="data:image/jpeg;base64,/9j/4AAQSkZJRgABAQAAAQABAAD/2wCEAAkGBxQTERUUEhQWFhQWGRwXGBgXGBwcHxgdIh4fHCAZGx8YHighHBolIRwWITEhJSkrLi4uHB8zODMsNygtLiwBCgoKBQUFDgUFDisZExkrKysrKysrKysrKysrKysrKysrKysrKysrKysrKysrKysrKysrKysrKysrKysrKysrK//AABEIAMgA/QMBIgACEQEDEQH/xAAcAAADAQEBAQEBAAAAAAAAAAAABwgGBQQDAgH/xABPEAABAgMEBAcJDQcEAgMBAAABAgMABBEFBhIhBxMxNRdBUVRhc9IIFCIycXSRsbMWQlOBkpOUoaOywcPTFRgjNFJywjNDYuIkomOD4Sb/xAAUAQEAAAAAAAAAAAAAAAAAAAAA/8QAFBEBAAAAAAAAAAAAAAAAAAAAAP/aAAwDAQACEQMRAD8AeMEEEAQQQQBBBBAEEEEB8Z2ZDbanFAkJBJA2nydMeaWtdpYFVBCipTeBZAViSaFIFczXkrtEfa0ZQPNLbVsWkpPkMcd66qSU4XClCXNYlFAQk6xLpCa7KqBz2gKoKUEB0hbUvhUoPtFKclEOJoCa0BNciaH0GPyxbkupIVrm01QHaKWkEIIBxEE5ChGceBF2AkoUhwhSEpQklIIy1uZHHUOqHxCPkm6KcAbLqigAZYU1xhkMYqjiwDxdlTWA7craTLho262s0rRC0qNK0rkdlco+DFstqSpZOBsGmNZSlJzpkcWWY46R/GLISl4OhRqC6aUH+4UE+jAPTHifu1iK1awArIJwtgBVMXjgHwz4W08gygOg9bUsgkLmGUkCpBcSKCgNTU5ChB+MQTFssJxDWJUpBAUhKgVJqQnNINRmoemOdLXVQhpLeNRwgCpAqaMd78XR4Xlj5s3ZPhBbng4ipACRlmg1JpUk6sZdJzOVA67VrMlQTrW8aswjGnERnmADmPBV6DyR+5a0mXEqW262tCPGUlaSE5YvCINBkQc+IxzDdlGApKlEHDXYDQFZpXirrDH4s+xHCzMNzCk1eyqj3qQ2lA96AT4NdlOLZAe9u22VOttIcStTiVKTgUkiicidueeWVfqjye6uXyzVUuOtUwmtWq4yf+OVAeOqeWPTZ9katwuFZUtWPFlQEqKTUDioEgUjwquk1UqClBaislXQouKoBsH+rtGZwJrsgPQ1eZhSUqBVRSEuVwnIKS6rMbQRqXKjiIEftduAJQrUukOKCU01eZIqPf8AGK+jOkeeWuylDhcS4r3lAQCElKHUZDkJeWojlj6Sl30op4X+6HqJSEpBCcNEpGwHaeU1gO0IIIIAggggCCCCAIIIIAggggPNPz7TCMb7iGkVAxOKCE1OwVUQKmOb7r7P59KfSGu1GU0+bnX1rfriYoCyDfCz+fSn0hrtQe6+z+fSn0hrtRPmiu+knZ7b4mmNYtdCghIVsB8HwtkdXSMzJT1nJtKTb1SkOBpxGGlanjpkT0iAfdm2xLzGLvd9l7DTFqnErw1rSuEmlaHbyGPdCM7mbbP+Rj82HnAEc2fvBKMrwPTTDS6A4XHUJVQ7DRRBpHSiZu6B3uepb/ygH97r7P59KfSGu1B7r7P59KfSGu1EdNNlRCUgknYAKkxuLF0UzzyQt0Il2yKhTy0g/JriHogKN919n8+lPpDXajry76VoStCkrQoBSVJIIUDmCCMiDyiI6vbdxyQmSw6UqIAUFJOSknYR9cVVo/3XI+bM/cTAd+CCCA4qr2yAJBnZUEGhBfbyPJ40fz3X2fz6U+kNdqJDtj+Ye6xf3jDP0FXZQtTs/MpSWWQUpKiKYqVUSDyJIzPLAO33X2fz6U+kNdqPtKXlk3Vhtqbl3Fq8VCHm1KOVcglVTkCfiiQrxPtuTTy2UhDSnFFCRmAK8XRxxpNDW+pTyueyXAVdBBBAeafn2mEY33W2kVAxOLCBU7BVRArHN919n8+lPpDXajJ6ft0K61v1mJjgLI919n8+lPpDXag919n8+lPpDXaiXdHV3Uz8+0wv/TNVLoaHCNtDy5iOfeuzUy06+wg1S2spSa1y4s+WAsKzrTZfSVMPNupBwktrSsA7aEpJoaEGnTHrhSdzdu+Y84Ps0Q24Ajmz94ZRleB6aYaXQHC46hKqHYaKINI6UTJp/wB7q6lv8YCgPdfZ/PpT6Q12oPdfZ/PpT6Q12ome7t02Fyvfc9NCXYUooQEpxrWRkSEjOgMfK/N0O8tS404XpZ9OJtylK9BHEc4CnfdfZ/PpT6Q12o68u+laUrQpKkKAUlSSCFA5ggjIgjjERBFi3B3XI+bM+zTAZfT5udfWt+uEndLRrO2g1rWUoS3WgU4opxeTI1h2afNzr61v1xjtHuluVlLPbln23MTIIBTnjqpSvi2wGTtDQ7abakgNIcqaVbWCB0nFTKOrfZlmzLKFmY9ZNOLS86U7EUOyOxamnxWsHe8qNWNusVQkfFWn1xxLfvBYs+VTD7T7UyRmlByUeI1gO93M22f8jH5sPOEb3M+2f/8Ao/Nh5QBEzd0Dvc9S3/lFMxM3dA73PUt/5QHt0bWW8iz1TUlLJfnFu6tK1YSGEgZqorYTHfsjR29MuLetafxlHhLabcrgGZoo1okZbABCjutLTb7yZaUU4FOnMIUUinGpVDsHLG5vtaLdmyf7Mll45hw4px4HMmniV28f1dMBj9IFrtzU+66zXVVCUVJNQkUrnsEVDo/3XI+bM/cTEdxYmj/dcj5sz9xMB34IIICKLY/mHusX94xQWjKwEzF3iwklHfBVjUNtagE+hIET7bH8w91i/vGGzo70rSspItyky254OIFSQCMJ+OvLAdGY0b2Q5ik5eYJnUpJBxVJKRU1AypGE0TSqmrflm1ii0LdSochDbgMa20tIdlyaHTZUv/5DmQcKaAV2mpzy5IyGiF9S7dlVrJUpSnCSdpJbXUwFVQQQQC40/boV1rfrMTHFO6eyP2QqoqNa3ls4zE22TJ659toe/UE+kwDX0KWcmWlpq1HqAIQpDVctgqT01NB8UKa0pwvPOOq8ZxSln4zWkNjTZajbDEtZkqoattIU4EkcWSQqnHtMJ6Aojubt3zHnB9miG3Ck7m7d8x5wfZohtwBEyaf97q6lv8YpuJk0/wC91dS3+MBhRPrW23LrXRlK8Qy8XFtMNLShYz65KSRJpL0mwyCVtnFVRAzUBny+mFHLsKcUEISVKUaBIFSTyCG3diWRYSDMzr9Zgp/hSaF/1Da4AcvRAKEiLEuDuuR82Z9mmJEtOcLzy3SAkrUVUTsFeIRXdwd1yPmzPs0wHh0nXadtCQVLsKbSsrQqrhITQGp8VKjX4oTvALaPw0p8t39GG/pUvE9IWeqYl8OsC0J8IVFCaHKFBZWly2Jh1LLKWVuK2JDW3/2gDgFtH4aU+W7+jBwC2j8NKfLd/RjVJtq8+HF3uzQf8U19GOsZO0dL9sMOFt5DTa07UqZIP1nZAMjQ/cGYsszPfC2Va7V4dUpRphx1rjQn+obK8cMiFjoYvxNWkZrvrV/wtVhwJw+NrK1zNfFEM6AIT+lDRbN2jPGYYcl0o1aUUcUsKqK1yS2oUz5YcEJfStpLnbPnyxLlrV6tC/DRU1Na516IDnXd0T2zJOFyWmZNC1JKSarVkeTEwaRzX9BdpLUpa35QqUSSS47mTtP+jHh4b7T5WPmv+0HDfafKx81/2gPXwC2j8NKfLd/Rh9XXs5UvJSzCykrZZbbUU1IJSkJJFQDTLkET1w32nysfNf8AaKEupPrmJGWfcpjdZbcVQUFVJBNBxCpgOrBBBATxP6DLQW64sPSlFKUoVW7xkn4KPhwC2j8NKfLd/Rj8WhpptJDriAWKJWpIq3xAkf1R7bV0m25LttOvNspbeGJCtXkR8StvRAeXgFtH4aU+W7+jGhuBohnZK0WJl12WU20VFQQtwqNUKTkFNgbSOOMnw32nysfNf9o0ejvSrPzlpS8s8WtW4VBWFuhyQpQoa8oEA9oIIIDJaT7su2jIGXYU2lZWhVXCoJoK18VKjX4oT40DWiNj0p847+lDd0q3jekLPMxL4dYHEJ8IVFDWuUJbhvtPlY+a/wC0B7V6CLSJqX5Qnpcd/Sj88Ato/DSny3f0Y69h34vDNtlxhhtSB74tUB/tqrwvijgzGmi1UKKFhlKkmhSpogg8hBVANzRJc5+zJV1mYU0pS3dYC0VEUwpTniSnOoMbmMFodvZMWjKuuzODEh3AMCcIphSeU51JjewBCe0n6LJu0Z8zDDkulBQhFHFLCqitcktkU+OHDCW0q6S52QtAsS5a1YbQrw0VNTWudYDgSeg+1GlpcbmJVC0mqVJcdBB6P4MfmY0G2m4oqXMSqlE1JU46SfS1Hyk9LtsumjTSHDyIl1K+6Y/M7pgthlWF5tttXIthST6FEQH74BbR+GlPlu/ow+7sWeqXkpZhZSVssttqKakEpSEkioBpUcgieeG+0+Vj5r/tFCXVn1vyMs85TG6y24qgoMSkBRoOIVMBjtPm519a364myzbQcYcDrKyhxNaKTtFRSKT0+bnX1rfriaxIOlrWhteqBw48Jw15K7KwDQutcS1p1TLr7ziJdRCysueFTlA5THI01W21MTqG2akS6NUpZ2rUDnWu2myscew7x2o6WZeWeeVgI1aEcVOWgzSOnKNHpvsdLL0s6QhL7zQL6U8axkVU/GA0fczbZ/yMfmw84RnczbZ/yMfmw84AiZu6B3uepb/yimYmbugd7nqW/wDKA7DNzZOzbNbn5ppU2teE4QaITi2Ajj+OPMqXkbVknFtSzcrNpWEMpaP+oTxYR0DbxRmLn6Q35JBZUhEwwo1LbvhAf21rT0Q1dF9tWdNvuvNSCZd1pJcU4MwAdtM8th2CARl4rBfkntTMpwuUCqVrkdmzyRWGj/dcj5sz9xMStfS1zNTrz2MrClEJJ/pGynRFU6P91yPmzP3EwHfggggIotj+Ye6xf3jDVv5Klq7kgh5QLuIKRn70itOmgpCttIjvpzF4utVWnJiNYdVu6UbKS0yluWMypoAIStICUCgGdSc+LYYDCi6LL9iCdl0q17KiH6qyKR74A+nKPLoa31KeVz2S4blyb6Cbs2ddTKsshkKohKRhV4NfCAAEKnRPM6y35dzClONbqsKRQCrbhoBxCAqiCCCAXGn7dCutb9ZiaZSWW6tLbaSpayEpSNpJ2CKW0/boV1rfrMK7QrZVXZibDetVLNktt7Spw7MvJWAaV+7yCyZaW1C0JwKQksUBxIyr0gjljA6b7IYcal7Tl6ATFEqH9RpUHy5EGOTLaOLVtGZL0ykt6xVVrdOYFdgTty4hkI6WmGeYYk5SzGFhwseEtQ4tooc9pJOUBre5u3fMecH2aIbcKTubt3zHnB9miG3AETJp/wB7q6lv8YpuJk0/73V1Lf4wHqY0uvNy7MvJS7ba0pSgqIBJVsqB09MbW+dhzk7YilzzSRNtEOIDIBJTTYrkyJqByRPjDpQpK0mikkKB5CDUGN9d2/8Aaz88zgdW8qoSW6DCpJIxYgBs6eKAXykkGhyMWJcHdcj5sz7NMTnpms9tm1HA1QY0JcWkbErNajLyCKMuDuuR82Z9mmAy+n3c6+tb9cI+5t/5mz0qbbCFtKNShwVFeURUN5bYlpRguziglkKAJKCvM7Mkgn6oyHCfYfwqPozv6cAtDpvmQmjctLoX/WAa+iF1bdrvTbynphZW4raTycQHIBFK8I1jYNZjGCuHH3q7hryV1VK9EfLhPsP4VH0Z39OAyHczbZ/yMfmw84zl0b0SM7rO8VhWrw6yjakUxYsPjJFfFVGjgCJm7oHe56lv/KKZjI3mvrZko/qpxxKXcIVQsrXkdmaUEcvHASVDF0L3pZkZh8zCgltbRzO0qSckjpNTDa4T7D+FR9Gd/Tg4T7D+FR9Gd/TgJnnXQtxahsUpSh5CaxXuj/dcj5sz9xMZrhPsP4VH0Z39ON1Zk226y26yatOIStBAIqkioyIBGVMqQHqggggIotj+Ye6xf3jHjiontJdiJUpKnUBQJB/8ZzaNv+3H44T7D+FR9Gd/TgEPdK+r0i280lCHGX0kLQqo2ilQRmKR7tDW+5T+5z2S4dXCfYfwqPozv6cdCwb+2TMzCGZZxKnl1wAMLTsBJzUgAZA8cBtIIIIBb6ft0K61v1mElcC/z1lqcLSEuJcGaFkgVy8LLj4op+81sy0oxrZxQS0FBNSgrzOzJIJ+qMjwn2H8Kj6M7+nAJy9uladnU4Khls7Ut1z8pOcYRSiSScyczFPcJ9h/Co+jO/pwcJ9h/Co+jO/pwHI7m7d8x5wfZohtxxLqXglJxpTkkoKbSrCohtSPCoDsUkVyIzjtwBEyaf8Ae6uqb/GKbjIXlvtZko+WpxxKXsIUQWVryOzNKCPrgERo/v8AtyTSmJmVS+yolWwYgeTPIiO7aemJKGyizpNEuVVqsgVHSAnKu36oYvCfYfwqPozv6cHCfYfwqPozv6cBM87NrdcU44oqWo1Uo7SYr64O65HzZn2aYzPCfYfwqPozv6cbuzJpt1lt1k1acQlaCARVJAKciARkRlSAwWnzc6+tb9cTGBFOafNzr61v1xO11msU7LJ5Xm9v9wgGRpPYbk7HkJJI/iL/AIysv+OZPTVQhRw8L83OftK2y2SUMNNIKnDsSnPxa5VNI81s3Tsk2VNuSgcK5Y0D6iRjUOIVyI4shAenuZts/wCRj82HnCM7mbbP+Rj82HnAETN3QO9z1Lf+UUzEzd0Dvc9S3/lAYy7t25idcwS6MVM1KOSUjlUrYI7rdypcOap205VtzOo8JSQRlQqGVeiPrdy8cv8As5cg+t1jG5jLrQrjHI4NpHkjt2VdmzJRgWi+65MNBVGmijBrV+Q5lIptyEBhL02GJN7VJfbfBSFBbRyz4vLFV6P91yPmzP3ExK98beE7NKeSyhlJASEIFBQcZ5TFUaP91yPmzP3EwHfggggIvmpYuTi20gkreUmgFTmo7I6WkG6/7OnVS4c1icIWlVKGhqKEcuRj6XftRqWtcPvgltt9SjQVPjHOkb2/F3Ze1JkzbFpy5C6JCXKpwgcWyvGdogMO5culji0tbtcwFunFXDUHlj76Gt9Snlc9kuGbN3MWm7nenfEtUOazWY6N0xYqBVDUwtNDyKW5KioNFOCo2H+GvZAVZBBBALjT9uhXWt+sxMcU5p+3QrrW/WYmOA2UjZLRsF+YU2NamaQhK+PCUio8lYxsMSyG8d2ZvCPFmkKNTt8FOzkhdwFEdzdu+Y84Ps0Q24Unc3bvmPOD7NENuAImTT/vdXUt/jFNxM+nun7ZNdmqar5M4DOXVuU7NoLy1ol5VPjPu5J8g5THXdu7YwJQLUc1mzFqDgr/AHDi6Y0l97Efnm5ZEi4x3ihpOFOtCaKpmpYPHWsfK62jGVbS5MWhNNrQx4S0sKqjlwqWU5k8ggF7ey7S5FxCVLS4hxIW24nxVp5RWKpuDuuR82Z9mmJgv9es2hMhYSENNjA0ge9SOXpMU/cHdcj5sz7NMBl9Pm519a364maWfUhaVoNFJIUkjiINQYr6/d1xaUoZYuFoFSVYgnF4prSlRC1/d9b58v5kduA8lj6dwlnDMyxW6E0xIIovpVXOMPfjSK9PoDKW0MS4IOrRxkcajx+SGH+763z5fzI7cH7vrfPl/MjtwHn7mbbP+Rj82HnGJ0b6PU2SX8L5e12DagJw4MfIo1rj+qNtAETN3QO9z1Lf+UUzC3v5onTaU2ZlUypo4EowhsK2VzqVDl5ICfrn2Eqdm2mE5BRqo8iRmT6I7Gk23kvzCWGMpaUGpbHLTJSqcpI+qGvY+hhUqVli0FILiShR1CScJ2gEryjnfu+t8+X8yO3AIeLE0f7rkfNmfuJhZ/u+t8+X8yO3DcsCze9pViXxYtS2hvFSmLCkJrSppWmysB74IIICKLY/mHusX94x44fs3oEbW4tZnVDEoqpqRlU1/rj5fu+t8+X8yO3AcaZP/wDHp64e0jK6Gt9Snlc9kuGbwHnVan9pPamuLV6vwa8uHWUrHvuhobRIzjM0JtThaKjgLQFapUnbjNPGrs4oBpQQQQC40/boV1rfrMTHFg38usLSlDLFwtArSvEE4vF4qVELb931vny/mR24DBXCtVHeFoybjqEB1rG0FmgLg258tAIwkPj931vny/mR24P3fW+fL+ZHbgOh3N275jzg+zRDbjKaO7liy2HGUvF0Lc1lSjDTwUppkTXxY1cARMmn/e6upb/GKbhbX70TptKbMyqaU0ShKMIbCtnHUqHqgJ5u7Zjs1MNy7JOJxVMjkBxk+QRuNIl522WE2VIlOoaGF9YH+o4NtD5a1/8AyNpJaCtSrG1aLraqEYkNUNDtFQ5HwV3P6CameWSf/hHbgENFi3B3XI+bM+zTCy/d9b58v5kduG5YNnd7SrEvixalpDWKlMWFITWlTStNlYDJ6aLUelrLU7LuKacDjYCkGhoTmIn7hCtPnz/yzD20+bnX1rfrhBXBm2WrRllzABaCxixbBxAnoBofigOhO3ythrDrZqaRiFU4lEVHKKx5uEK0+fP/ACzFKrsoTeuanEsOy6iCxSmLDTYekcoiV70yqGpx9toUbQ4pKQeQHpgHfoAvDNTZnO+n3HsAZw41Vw11laeWg9EOCEZ3M22f8jH5sPOAIn/TXeydlrTLcvMutN6pCsKFECprU0igImbugd7nqW/8oDOcIVp8+f8AlmDhCtPnz/yzHYupdZDDItG0PBZRm0yclPniAr72Pfbl87KntWJiSdaKAUhTSwAkVr4o2wGY4QrT58/8sxUVyZlblnSbjiipa5dpSlE1KiUAknpJiVLwTsmRgk5dSAP9xxZKlfFsAiptH+65HzZn7iYDvwQQQEmWnf60kvOpTOvgBagBjOQCjH2sO9FtTbwZl5qZccOdAvi5STkB5YzsxJLenVtNjEtbykpHKSow9LuTdnWAgy7y0mbLesdUkZk8TY5OgfHALBd4rcDjjevmytolKwCThI5aR2tFt8J9615Zl+aeWhSlhSFKNDRtZoR0ED0R6prTVNOzCBLMNtoU4KgjEpYJpQ8h8kdVyy2WL3SwYyx43FpHvVqbcJ9O344B4wQQQGD002o9LWYp2XcU04HEDEg0NCTURP8AwhWnz5/5Zh66ft0K61v1mETo9u43PziWHXg0kjFntXQjwE9NK+iAYF3LGvDNNJe7+Wy2oYkl10io5aJBI+OONe2Yt6z6Kfm3i2TRLiHKpP4j44Y957qTU9MUmHe9rOlxkEKNXQNqlUyTkKRhtK+kCXdl/wBnSSQplBTV2tQcNCAjlzG2A3mge2piakn1zLy3Vh8pBWakDAg0HRUmGZCk7m7d8x5wfZohtwBE/aab2Tstaam5eZdab1SDhQogVNamkUDEyaf97q6lv8YDkWXfC2Jh1LTM3MrcVkEhZzjRzEteZCSormyByOAn0Ax0NAcjLtpmJ19xCC2MCSpQGAEVKs/ij0XuRO97rnLNtZ6ZZSo6xIXmjOuWH3ogF25f+1EkgzswCDQgrOR5IqK5cwpyzpNxxRUtcu0pSialRKEkk9JMRw64VKKlElRNSTxk8cWFcHdcj5sz7NMBl9Pm519a364mKKd0+7nX1rfriYoDdaI7UcTa0rVRUKlACiTQKyyjjaQUEWnNg/CqjwXctZUpNMzCRUtrCqcoBzEdfSNbktOThflW1thYBXjpVS+MgAmnpgGP3M22f8jH5sPOEZ3M22f8jH5sPOAImfT8qlsV5Gmz64piJm7oHe56lv8AGA569Kk6sjWpYcQmgCFtJIAHEOOO/d20pK2XDJzEq1LPLFWnZcEVUAag1rlxwqWUYlAEhNTtOwdJpGws56Vs9JebmNdOYSG9UkhDZIoVFSqEmh2UgMlOM4HFo24VFNfIaRX2j/dcj5sz9xMR6tZJJJqSak8sWFo/3XI+bM/cTAd+CCCAmPRc0k24tSkY9Xr3EjjxJqQR0xjbem35qaccdSsuuKJwkHEOQUpxDKPZIXgdkbQcmGCMaXHBmKggqNQY3LumokYhIS4f+EIB/Cv1wHluDclUssWhaQ1Eux4aQqmJxQ2AJ5I/tz7e7+vQ1MUoFrcwj/iGlgV6aARir0Xsmp9eOZcKgNiBklPkEdnQ1vqU/uc9kuAq6CCCAXGn7dCutb9ZhS6DrIamLTGt/wBpBdQOVQIA9FSfihs6ft0K61v1mJskJ5xlxLjK1IWnMKSaEQFDP34nVWwuT7zK5XFqj4B2bC5iORHRyQvtOV05eSmWly4wh8KKmxsSRTMcgNdnRHkltMVpJTQrQo0piUgVPTlTOMZbVsvTTpdmHFOLPGTs6ANgEA+e5u3fMecH2aIbcKTubt3zHnB9miG3AETJp/3urqW/xim4mTT/AL3V1Tf4wHFsS6XfFlzM02FLeacQkITtCKVUqnHtEaXQE8rv1+XUCWnWVBxNMqjLPkyKhGGuteiYkHdZLrpXJSTmlY5FCNvN6Yl6laZeTYYdcBC3UDM1GZFAM+PbALi1WkpfdSnxUrUB5ASBFd3B3XI+bM+zTEdqUSSTmTmYsS4O65HzZn2aYD+3zvO3Z0qZl1C1oCkpoilc8vfECMBw+SXNpn7Ptx1tPm519a364m+x7LdmXkMspxOLNAPxPIIB9cPklzaZ+z7cHD5Jc2mfs+3HysfQlKNyx78cKnSM1pVhS2acXL8ceKZ0QWe64pqVm1B1tNVpqFbdhPJAb+4N/wBm1ddqW3G9TgxazDnixUphJ/pMa+En3OksWnrSbJBKFNIJGw0LwqOjKHZAEYC+mlSXs6Z73dZeWrCldUYaUNf6lA1yjfxM3dA73PUt/wCUBveHyT5tM/Z9uA6fJPm0z9n24SNzlhM9LlVKYx4wqK7BX46RodJEskNyzikhMwsvBwgYcQSuiVU9OcAzeHyS5tM/Z9uGfYtopmZdl9IKUvNpcAO0BQCgDTjziKYsTR/uuR82Z+4mA78EEEAp5nTtJoWpBl5iqVFJpq+I0/rj8DT1J82mfQjtwhLVTWZdHK6of+xhn3jvaLLWzJSrLCmktIL+JAUVqVXECTsyp6YDV8PklzaZ+z7cdW62mCVnptqVbYfSt0kBSsFBRJVnRROwGEhpJsZqXmkmXGFp5tLwQfeYsynyR6NDW+pTyueyXAVdBBBAcK+l527OljMOoWtIUlNEUrnx+EQIwHD5Jc2mfs+3HV0/boV1rfrMTRLS6nFBCElSlGgAFSTAUFw+SXNpn7PtwcPklzaZ+z7cLRjRuUYTOTcvLVGIoUuqwOSg99Hpk7EsIuIR37MOFRwn+FhTXZtI2QD5uJfJq02VvMtrQlC9WQulSaBVRhJyzEaWFhoGYQiXnUNEqbTNrSgqFCUhCACemGfAEYC+elWXs6aMu6y8tQSldUYKUP8AcoGN/Eyaf97q6lv8YDf8PklzaZ+z7cf0ae5Pm0z6G+3CLuxZSpqbZYSnEVrAI2eDXws+LKsMe8NrsStvMIk2myhrVy6hhBBJIBPSoDjgNZw+SfNpn7Ptw0LGtFMxLsvpBCXm0OAHaApIUAacecS/pks5ti1XUtJCUqSldBsBO2KOuDuuR82Z9mmAy+nzc6+tb9cLTQBZzpn1TCQkMtoKXFK4q0IA6coZenzc6+tb9cLfRRfGUZlH5GdWWkPVIcArtFCDQH4soBs9/wBkzodlS+07iWVKSXNquMgk+qMfpKn3rIQU2fKNNMOJAVMJTnU5YT08lYyhu5d5C8X7ScUge8SlWKvLXVx6L76TJZyz+8JNDqkEBOseNTQeXMnpgOt3NCqqnyePUfmw8oRnczbZ/wAjH5sPOAImbugd7nqW/wDKKZiZu6B3uepb/wAoBcNLIUCDQggg8kMjSu2JgtvNOFamGWW3kHakqQFhY5UmpqeWFpDGmrUkkodmkPpU69KoYMuUqxBYCUlRNMOEBAOR44BcxYmj/dcj5sz9xMR3FiaP91yPmzP3EwHfggggIotc/wDkPdYv7xjUXTtKzG2y7PNPTEwFVCcXgkClKny12xl7Y/mHusX94x2E3dllNIULRlwspqpC0ugpPJUNkGA2ltWdKW4pUxJulqcw1Ms6a4gkZBs5bIz2h5sptyVSoUIU4CDxENrqI9NzJSRk30zcxPtLLPhoaZS6StXECVIAEfzRfOa68TLtKax15ynJiQ4qn1wFSQQQQC40/boV1rfrMKrQ7OSjS31vPIZmSnDLrcFUpJ995Yaun7dCutb9ZiZEjOAZp0dNTLy0ptdh6ZViVhCVEqO3bihbTLJbWpCvGQopPlBoYaVlycvYiHZlx9p+aWkolkNnFhr79RGQ4suiFY+6VqUpRqpRKieUk1JgKE7m/d8x5wfZohtwpO5u3fMecH2aIbcARMmn/e6upb/GKbiZNP8AvdXUt/jAevRJIplZeatV7xWUFDXSo5E09H1x+NG13gtxy1rQITLtKLoxZa1ypVVPkP10ju3avjZDdjtMP4ipolSpeiv4i6k1JAoRU12wu7532fniEGjcsg/w2UCiUjiJ5VQHhvleBU9OOTChTEaJHIkbBFVXB3XI+bM+zTEdRYtwd1yPmzPs0wH9vndlu0ZUyzq1oQVJVVFK5Z++BEYDgDkuczP2fYgggDgDkuczP2fYg4A5LnMz9n2IIIDW3BuAzZWu1LjjmuwYtZhyw4qUwgf1GNfBBAEYC+miuXtGZ74deeQrClFEYaUFf6kk1zj+wQHB4A5LnMz9n2IOAOS5zM/Z9iCCAOAOS5zM/Z9iGfYtnJlpdlhJKkstpbBO0hICQTTjygggPbBBBAKeZ0Eya1qWZiYqpRUaavjNf6I+fAHJc5mfs+xBBAHAHJc5mfs+xHVutoflZGbamm331LaJISrBQ1SU50SDsJgggGPBBBAcK+l2G7RljLurWhJUlVUUrlxeECIwHAHJc5mfs+xBBAHAHJc5mfs+xBwByXOZn7PsQQQG3uJc1qzGVssuLWla9YSulQaBNBhAyyEaWCCAIwF89FUvaM0Zh155CilKKIwUoP7kkwQQHC4A5LnMz9n2IOAOS5zM/Z9iCCAOAOS5zM/Z9iGhY1nJl5dlhJJSy2hsE7SEpCQTTjyj+QQ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7175" name="Picture 3" descr="D:\11temp\mnist-example-i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09800"/>
            <a:ext cx="31337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Box 6"/>
          <p:cNvSpPr txBox="1">
            <a:spLocks noChangeArrowheads="1"/>
          </p:cNvSpPr>
          <p:nvPr/>
        </p:nvSpPr>
        <p:spPr bwMode="auto">
          <a:xfrm>
            <a:off x="5808663" y="5105400"/>
            <a:ext cx="3352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http://andrew.gibiansky.com/blog/machine-learning/k-nearest-neighbors-simplest-machine-learning/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basic idea of </a:t>
            </a:r>
            <a:r>
              <a:rPr lang="en-US" altLang="en-US" sz="2800" dirty="0"/>
              <a:t>Convolution Neural Networks </a:t>
            </a:r>
            <a:r>
              <a:rPr lang="en-US" sz="2800" dirty="0"/>
              <a:t>CNN</a:t>
            </a:r>
            <a:br>
              <a:rPr lang="en-US" sz="2800" dirty="0"/>
            </a:br>
            <a:r>
              <a:rPr lang="en-US" sz="2800" dirty="0"/>
              <a:t>Same idea as Back-propagation-neural networks (BPNN) but different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0722" name="Picture 2" descr="https://adeshpande3.github.io/assets/Co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3" y="1600200"/>
            <a:ext cx="8631159" cy="29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183" y="5234463"/>
            <a:ext cx="47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https://adeshpande3.github.io/adeshpande3.github.io/A-Beginner%27s-Guide-To-Understanding-Convolutional-Neural-Networks/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4495800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vectorized</a:t>
            </a:r>
            <a:r>
              <a:rPr lang="en-US" dirty="0"/>
              <a:t> (</a:t>
            </a:r>
            <a:r>
              <a:rPr lang="en-US" dirty="0" err="1"/>
              <a:t>vec</a:t>
            </a:r>
            <a:r>
              <a:rPr lang="en-US" dirty="0"/>
              <a:t>), the 2D arranged inputs become 1D vectors. Then the network is just like a BPNN</a:t>
            </a:r>
          </a:p>
          <a:p>
            <a:r>
              <a:rPr lang="en-US" dirty="0"/>
              <a:t>(Back propagation neural networks )</a:t>
            </a:r>
          </a:p>
        </p:txBody>
      </p:sp>
    </p:spTree>
    <p:extLst>
      <p:ext uri="{BB962C8B-B14F-4D97-AF65-F5344CB8AC3E}">
        <p14:creationId xmlns:p14="http://schemas.microsoft.com/office/powerpoint/2010/main" val="203459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structure of CNN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convolution layer: see how to use convolution for feature identifier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77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6" name="Picture 2" descr="https://adeshpande3.github.io/assets/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7689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1611868"/>
            <a:ext cx="638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      conv.                  subs. conv       subs    fully   </a:t>
            </a:r>
            <a:r>
              <a:rPr lang="en-US" dirty="0" err="1"/>
              <a:t>fully</a:t>
            </a:r>
            <a:r>
              <a:rPr lang="en-US" dirty="0"/>
              <a:t> 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50292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Alternating </a:t>
            </a:r>
            <a:r>
              <a:rPr lang="en-US" u="sng" dirty="0"/>
              <a:t>Convolution (conv)</a:t>
            </a:r>
            <a:r>
              <a:rPr lang="en-US" dirty="0"/>
              <a:t> and </a:t>
            </a:r>
            <a:r>
              <a:rPr lang="en-US" u="sng" dirty="0"/>
              <a:t>subsampling layer (subs)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Subsampling allows the features to be flexibly positioned</a:t>
            </a:r>
          </a:p>
        </p:txBody>
      </p:sp>
    </p:spTree>
    <p:extLst>
      <p:ext uri="{BB962C8B-B14F-4D97-AF65-F5344CB8AC3E}">
        <p14:creationId xmlns:p14="http://schemas.microsoft.com/office/powerpoint/2010/main" val="80545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Convolution (conv) layer: </a:t>
            </a:r>
            <a:br>
              <a:rPr lang="en-US" u="sng" dirty="0"/>
            </a:br>
            <a:r>
              <a:rPr lang="en-US" dirty="0"/>
              <a:t>Example: </a:t>
            </a:r>
            <a:r>
              <a:rPr lang="en-US" sz="3100" dirty="0"/>
              <a:t>From the input layer to the first hidden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263834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first hidden layer represents the filter outputs of a certain feature</a:t>
            </a:r>
          </a:p>
          <a:p>
            <a:r>
              <a:rPr lang="en-US" dirty="0"/>
              <a:t>So, what is a feature?</a:t>
            </a:r>
          </a:p>
          <a:p>
            <a:r>
              <a:rPr lang="en-US" dirty="0"/>
              <a:t>Answer is in the next slide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1746" name="Picture 2" descr="https://adeshpande3.github.io/assets/Corg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00200"/>
            <a:ext cx="60579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s://adeshpande3.github.io/assets/Activation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714750"/>
            <a:ext cx="4571212" cy="247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18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Convolution (conv) layer </a:t>
            </a:r>
            <a:br>
              <a:rPr lang="en-US" u="sng" dirty="0"/>
            </a:br>
            <a:r>
              <a:rPr lang="en-US" dirty="0"/>
              <a:t>Idea of a feature identifier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extract a curve (feature) from the image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32770" name="Picture 2" descr="https://adeshpande3.github.io/assets/Fil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59436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50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Introduction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Very Popular: </a:t>
            </a:r>
          </a:p>
          <a:p>
            <a:pPr lvl="1" eaLnBrk="1" hangingPunct="1"/>
            <a:r>
              <a:rPr lang="en-US" altLang="en-US" dirty="0"/>
              <a:t>Toolboxes: </a:t>
            </a:r>
            <a:r>
              <a:rPr lang="en-US" altLang="en-US" dirty="0" err="1"/>
              <a:t>tensorflow</a:t>
            </a:r>
            <a:r>
              <a:rPr lang="en-US" altLang="en-US" dirty="0"/>
              <a:t>, </a:t>
            </a:r>
            <a:r>
              <a:rPr lang="en-US" altLang="en-US" dirty="0" err="1"/>
              <a:t>cuda-convnet</a:t>
            </a:r>
            <a:r>
              <a:rPr lang="en-US" altLang="en-US" dirty="0"/>
              <a:t> and </a:t>
            </a:r>
            <a:r>
              <a:rPr lang="en-US" altLang="en-US" dirty="0" err="1"/>
              <a:t>caffe</a:t>
            </a:r>
            <a:r>
              <a:rPr lang="en-US" altLang="en-US" dirty="0"/>
              <a:t> (user friendlier)</a:t>
            </a:r>
          </a:p>
          <a:p>
            <a:pPr eaLnBrk="1" hangingPunct="1"/>
            <a:r>
              <a:rPr lang="en-US" altLang="en-US" dirty="0"/>
              <a:t>A high performance Classifier (multi-class)</a:t>
            </a:r>
          </a:p>
          <a:p>
            <a:pPr eaLnBrk="1" hangingPunct="1"/>
            <a:r>
              <a:rPr lang="en-US" altLang="en-US" dirty="0"/>
              <a:t>Successful in object recognition, handwritten optical character OCR recognition, image noise removal  etc.</a:t>
            </a:r>
          </a:p>
          <a:p>
            <a:pPr eaLnBrk="1" hangingPunct="1"/>
            <a:r>
              <a:rPr lang="en-US" altLang="en-US" dirty="0"/>
              <a:t>Easy to implementation</a:t>
            </a:r>
          </a:p>
          <a:p>
            <a:pPr lvl="1" eaLnBrk="1" hangingPunct="1"/>
            <a:r>
              <a:rPr lang="en-US" altLang="en-US" dirty="0"/>
              <a:t>Slow in learning</a:t>
            </a:r>
          </a:p>
          <a:p>
            <a:pPr lvl="1" eaLnBrk="1" hangingPunct="1"/>
            <a:r>
              <a:rPr lang="en-US" altLang="en-US" dirty="0"/>
              <a:t>Fast in classification</a:t>
            </a:r>
          </a:p>
        </p:txBody>
      </p:sp>
      <p:sp>
        <p:nvSpPr>
          <p:cNvPr id="410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6D62E0-BB49-4AD4-AAE9-BAB88310262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Convolution (conv) layer </a:t>
            </a:r>
            <a:br>
              <a:rPr lang="en-US" u="sng" dirty="0"/>
            </a:br>
            <a:r>
              <a:rPr lang="en-US" dirty="0"/>
              <a:t>The curve feature in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for this part of the image, there is such as a curve feature to be found.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33794" name="Picture 2" descr="https://adeshpande3.github.io/assets/OriginalAndFil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14362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60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Exercises on CNN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Exercise 1: </a:t>
            </a:r>
            <a:r>
              <a:rPr lang="en-US" sz="2000" u="sng" dirty="0"/>
              <a:t>Convolution (conv) layer </a:t>
            </a:r>
            <a:r>
              <a:rPr lang="en-US" sz="2000" dirty="0"/>
              <a:t>How to find the curve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3759524"/>
          </a:xfrm>
        </p:spPr>
        <p:txBody>
          <a:bodyPr>
            <a:noAutofit/>
          </a:bodyPr>
          <a:lstStyle/>
          <a:p>
            <a:r>
              <a:rPr lang="en-US" sz="2400" dirty="0"/>
              <a:t>We use convolution (see appendix). </a:t>
            </a:r>
          </a:p>
          <a:p>
            <a:r>
              <a:rPr lang="en-US" sz="2400" dirty="0"/>
              <a:t>The large output after convolution of the images A and B B=flipped feature mask) shows the window has such a curve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Exercise 1: If B=</a:t>
            </a:r>
            <a:r>
              <a:rPr lang="en-US" sz="2400" dirty="0" err="1"/>
              <a:t>B</a:t>
            </a:r>
            <a:r>
              <a:rPr lang="en-US" sz="2400" baseline="-25000" dirty="0" err="1"/>
              <a:t>new</a:t>
            </a:r>
            <a:r>
              <a:rPr lang="en-US" sz="2400" baseline="-25000" dirty="0"/>
              <a:t> </a:t>
            </a:r>
            <a:r>
              <a:rPr lang="en-US" sz="2400" dirty="0"/>
              <a:t>, find </a:t>
            </a:r>
            <a:r>
              <a:rPr lang="en-US" sz="2400" dirty="0" err="1"/>
              <a:t>Multi_and_Sum</a:t>
            </a:r>
            <a:r>
              <a:rPr lang="en-US" sz="2400" dirty="0"/>
              <a:t>.</a:t>
            </a:r>
          </a:p>
          <a:p>
            <a:r>
              <a:rPr lang="en-US" sz="2400" dirty="0"/>
              <a:t>Answer_________?</a:t>
            </a:r>
            <a:endParaRPr lang="en-US" sz="800" dirty="0"/>
          </a:p>
          <a:p>
            <a:r>
              <a:rPr lang="en-US" sz="2400" dirty="0">
                <a:solidFill>
                  <a:srgbClr val="FF0000"/>
                </a:solidFill>
              </a:rPr>
              <a:t>We can interpret the receptive field (A) as the input image, the flipped(</a:t>
            </a:r>
            <a:r>
              <a:rPr lang="zh-CN" altLang="en-US" sz="2400" dirty="0">
                <a:solidFill>
                  <a:srgbClr val="FF0000"/>
                </a:solidFill>
              </a:rPr>
              <a:t>翻转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rgbClr val="FF0000"/>
                </a:solidFill>
              </a:rPr>
              <a:t> filter mask (B) as the weights in a neural network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0" y="762000"/>
            <a:ext cx="2895600" cy="365125"/>
          </a:xfrm>
        </p:spPr>
        <p:txBody>
          <a:bodyPr/>
          <a:lstStyle/>
          <a:p>
            <a:r>
              <a:rPr lang="en-US" altLang="en-US"/>
              <a:t>CNN. V8c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34818" name="Picture 2" descr="https://adeshpande3.github.io/assets/FirstPixelMulitipl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" y="1981200"/>
            <a:ext cx="6941600" cy="26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47595" y="204039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8245" y="205684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=B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00718"/>
              </p:ext>
            </p:extLst>
          </p:nvPr>
        </p:nvGraphicFramePr>
        <p:xfrm>
          <a:off x="6477000" y="3581400"/>
          <a:ext cx="2438401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927951" y="3211736"/>
            <a:ext cx="218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r>
              <a:rPr lang="en-US" dirty="0" err="1"/>
              <a:t>B</a:t>
            </a:r>
            <a:r>
              <a:rPr lang="en-US" baseline="-25000" dirty="0" err="1"/>
              <a:t>new</a:t>
            </a:r>
            <a:r>
              <a:rPr lang="en-US" baseline="-25000" dirty="0"/>
              <a:t> </a:t>
            </a:r>
            <a:r>
              <a:rPr lang="en-US" dirty="0"/>
              <a:t>(empty cell = 0)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243803"/>
            <a:ext cx="16834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Multi_and_Sum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5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Convolution (conv) layer : </a:t>
            </a:r>
            <a:r>
              <a:rPr lang="en-US" dirty="0"/>
              <a:t>In this part of the image, the curve feature is </a:t>
            </a:r>
            <a:r>
              <a:rPr lang="en-US" u="sng" dirty="0"/>
              <a:t>not</a:t>
            </a:r>
            <a:r>
              <a:rPr lang="en-US" dirty="0"/>
              <a:t> found (convolution =0), so this window has no such a curve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35842" name="Picture 2" descr="https://adeshpande3.github.io/assets/SecondMultipl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68389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24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83" y="1952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To complete the </a:t>
            </a:r>
            <a:r>
              <a:rPr lang="en-US" u="sng" dirty="0">
                <a:solidFill>
                  <a:srgbClr val="FF0000"/>
                </a:solidFill>
              </a:rPr>
              <a:t>convolution layer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83" y="1209491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After convolution (multiplication and summation)  the output is passed to a non-linear activation function (Sigmoid or </a:t>
            </a:r>
            <a:r>
              <a:rPr lang="en-US" sz="2800" dirty="0" err="1"/>
              <a:t>Tanh</a:t>
            </a:r>
            <a:r>
              <a:rPr lang="en-US" sz="2800" dirty="0"/>
              <a:t> or </a:t>
            </a:r>
            <a:r>
              <a:rPr lang="en-US" sz="2800" dirty="0" err="1"/>
              <a:t>Relu</a:t>
            </a:r>
            <a:r>
              <a:rPr lang="en-US" sz="2800" dirty="0"/>
              <a:t>), same as Back –Propagation 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23</a:t>
            </a:fld>
            <a:endParaRPr lang="en-US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983331"/>
              </p:ext>
            </p:extLst>
          </p:nvPr>
        </p:nvGraphicFramePr>
        <p:xfrm>
          <a:off x="4724400" y="3094870"/>
          <a:ext cx="4419600" cy="2959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19" name="Equation" r:id="rId3" imgW="2997000" imgH="2006280" progId="Equation.3">
                  <p:embed/>
                </p:oleObj>
              </mc:Choice>
              <mc:Fallback>
                <p:oleObj name="Equation" r:id="rId3" imgW="2997000" imgH="2006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094870"/>
                        <a:ext cx="4419600" cy="295902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2562921" y="4637166"/>
            <a:ext cx="7620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1267521" y="4257754"/>
            <a:ext cx="1406992" cy="5356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3" idx="2"/>
          </p:cNvCxnSpPr>
          <p:nvPr/>
        </p:nvCxnSpPr>
        <p:spPr>
          <a:xfrm>
            <a:off x="1447800" y="5028519"/>
            <a:ext cx="1115121" cy="122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43721" y="5399166"/>
            <a:ext cx="1219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03" y="5152999"/>
            <a:ext cx="21113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370111"/>
              </p:ext>
            </p:extLst>
          </p:nvPr>
        </p:nvGraphicFramePr>
        <p:xfrm>
          <a:off x="2770883" y="4845129"/>
          <a:ext cx="6635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0" name="公式" r:id="rId5" imgW="291973" imgH="253890" progId="Equation.3">
                  <p:embed/>
                </p:oleObj>
              </mc:Choice>
              <mc:Fallback>
                <p:oleObj name="公式" r:id="rId5" imgW="291973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883" y="4845129"/>
                        <a:ext cx="663575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069568"/>
              </p:ext>
            </p:extLst>
          </p:nvPr>
        </p:nvGraphicFramePr>
        <p:xfrm>
          <a:off x="76200" y="3883025"/>
          <a:ext cx="11223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1" name="公式" r:id="rId7" imgW="494870" imgH="203024" progId="Equation.3">
                  <p:embed/>
                </p:oleObj>
              </mc:Choice>
              <mc:Fallback>
                <p:oleObj name="公式" r:id="rId7" imgW="494870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883025"/>
                        <a:ext cx="11223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647536"/>
              </p:ext>
            </p:extLst>
          </p:nvPr>
        </p:nvGraphicFramePr>
        <p:xfrm>
          <a:off x="4440139" y="5028519"/>
          <a:ext cx="3190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2" name="公式" r:id="rId9" imgW="139579" imgH="164957" progId="Equation.3">
                  <p:embed/>
                </p:oleObj>
              </mc:Choice>
              <mc:Fallback>
                <p:oleObj name="公式" r:id="rId9" imgW="139579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139" y="5028519"/>
                        <a:ext cx="3190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033410"/>
              </p:ext>
            </p:extLst>
          </p:nvPr>
        </p:nvGraphicFramePr>
        <p:xfrm>
          <a:off x="1180208" y="4206954"/>
          <a:ext cx="11572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3" name="公式" r:id="rId11" imgW="507780" imgH="203112" progId="Equation.3">
                  <p:embed/>
                </p:oleObj>
              </mc:Choice>
              <mc:Fallback>
                <p:oleObj name="公式" r:id="rId11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0208" y="4206954"/>
                        <a:ext cx="11572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26389"/>
              </p:ext>
            </p:extLst>
          </p:nvPr>
        </p:nvGraphicFramePr>
        <p:xfrm>
          <a:off x="3343945" y="4703841"/>
          <a:ext cx="288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4" name="公式" r:id="rId13" imgW="126835" imgH="139518" progId="Equation.3">
                  <p:embed/>
                </p:oleObj>
              </mc:Choice>
              <mc:Fallback>
                <p:oleObj name="公式" r:id="rId13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945" y="4703841"/>
                        <a:ext cx="288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153107"/>
              </p:ext>
            </p:extLst>
          </p:nvPr>
        </p:nvGraphicFramePr>
        <p:xfrm>
          <a:off x="3530850" y="4921524"/>
          <a:ext cx="7524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5" name="公式" r:id="rId15" imgW="330057" imgH="215806" progId="Equation.3">
                  <p:embed/>
                </p:oleObj>
              </mc:Choice>
              <mc:Fallback>
                <p:oleObj name="公式" r:id="rId15" imgW="33005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850" y="4921524"/>
                        <a:ext cx="752475" cy="4905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385D8A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180583" y="4703841"/>
            <a:ext cx="8382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44740"/>
              </p:ext>
            </p:extLst>
          </p:nvPr>
        </p:nvGraphicFramePr>
        <p:xfrm>
          <a:off x="1450083" y="5435679"/>
          <a:ext cx="7794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6" name="公式" r:id="rId17" imgW="342751" imgH="203112" progId="Equation.3">
                  <p:embed/>
                </p:oleObj>
              </mc:Choice>
              <mc:Fallback>
                <p:oleObj name="公式" r:id="rId17" imgW="34275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083" y="5435679"/>
                        <a:ext cx="7794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9"/>
          <p:cNvSpPr/>
          <p:nvPr/>
        </p:nvSpPr>
        <p:spPr>
          <a:xfrm>
            <a:off x="1191321" y="411288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324120" y="493761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74724" y="555156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562921" y="4333954"/>
            <a:ext cx="1752600" cy="163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HK" altLang="en-US" sz="1800">
              <a:solidFill>
                <a:srgbClr val="FFFFFF"/>
              </a:solidFill>
              <a:cs typeface="Arial" charset="0"/>
            </a:endParaRPr>
          </a:p>
        </p:txBody>
      </p:sp>
      <p:graphicFrame>
        <p:nvGraphicFramePr>
          <p:cNvPr id="2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49286"/>
              </p:ext>
            </p:extLst>
          </p:nvPr>
        </p:nvGraphicFramePr>
        <p:xfrm>
          <a:off x="1226292" y="4572053"/>
          <a:ext cx="12096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7" name="公式" r:id="rId19" imgW="533169" imgH="203112" progId="Equation.3">
                  <p:embed/>
                </p:oleObj>
              </mc:Choice>
              <mc:Fallback>
                <p:oleObj name="公式" r:id="rId19" imgW="53316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292" y="4572053"/>
                        <a:ext cx="12096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297991"/>
              </p:ext>
            </p:extLst>
          </p:nvPr>
        </p:nvGraphicFramePr>
        <p:xfrm>
          <a:off x="183403" y="4782043"/>
          <a:ext cx="11811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8" name="公式" r:id="rId21" imgW="520474" imgH="203112" progId="Equation.3">
                  <p:embed/>
                </p:oleObj>
              </mc:Choice>
              <mc:Fallback>
                <p:oleObj name="公式" r:id="rId21" imgW="52047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03" y="4782043"/>
                        <a:ext cx="11811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934434"/>
              </p:ext>
            </p:extLst>
          </p:nvPr>
        </p:nvGraphicFramePr>
        <p:xfrm>
          <a:off x="78549" y="5472984"/>
          <a:ext cx="11811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9" name="公式" r:id="rId23" imgW="520474" imgH="203112" progId="Equation.3">
                  <p:embed/>
                </p:oleObj>
              </mc:Choice>
              <mc:Fallback>
                <p:oleObj name="公式" r:id="rId23" imgW="52047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49" y="5472984"/>
                        <a:ext cx="11811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val 26"/>
          <p:cNvSpPr/>
          <p:nvPr/>
        </p:nvSpPr>
        <p:spPr>
          <a:xfrm>
            <a:off x="1191321" y="517056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91321" y="539916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315521" y="5195809"/>
            <a:ext cx="21113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705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36"/>
            <a:ext cx="8229600" cy="1143000"/>
          </a:xfrm>
        </p:spPr>
        <p:txBody>
          <a:bodyPr/>
          <a:lstStyle/>
          <a:p>
            <a:r>
              <a:rPr lang="en-US" dirty="0"/>
              <a:t>Activation function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343400" cy="48006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sigmoid</a:t>
            </a:r>
            <a:r>
              <a:rPr lang="en-US" dirty="0"/>
              <a:t>: g(x) = 1 /(1+exp(-x)). The derivative of sigmoid function g'(x) = (1-g(x))g(x).</a:t>
            </a:r>
          </a:p>
          <a:p>
            <a:r>
              <a:rPr lang="en-US" b="1" dirty="0" err="1"/>
              <a:t>tanh</a:t>
            </a:r>
            <a:r>
              <a:rPr lang="en-US" dirty="0"/>
              <a:t> : g(x) = </a:t>
            </a:r>
            <a:r>
              <a:rPr lang="en-US" dirty="0" err="1"/>
              <a:t>sinh</a:t>
            </a:r>
            <a:r>
              <a:rPr lang="en-US" dirty="0"/>
              <a:t>(x)/</a:t>
            </a:r>
            <a:r>
              <a:rPr lang="en-US" dirty="0" err="1"/>
              <a:t>cosh</a:t>
            </a:r>
            <a:r>
              <a:rPr lang="en-US" dirty="0"/>
              <a:t>(x) = ( </a:t>
            </a:r>
            <a:r>
              <a:rPr lang="en-US" dirty="0" err="1"/>
              <a:t>exp</a:t>
            </a:r>
            <a:r>
              <a:rPr lang="en-US" dirty="0"/>
              <a:t>(x)- </a:t>
            </a:r>
            <a:r>
              <a:rPr lang="en-US" dirty="0" err="1"/>
              <a:t>exp</a:t>
            </a:r>
            <a:r>
              <a:rPr lang="en-US" dirty="0"/>
              <a:t>(-x) ) / ( </a:t>
            </a:r>
            <a:r>
              <a:rPr lang="en-US" dirty="0" err="1"/>
              <a:t>exp</a:t>
            </a:r>
            <a:r>
              <a:rPr lang="en-US" dirty="0"/>
              <a:t>(x) + </a:t>
            </a:r>
            <a:r>
              <a:rPr lang="en-US" dirty="0" err="1"/>
              <a:t>exp</a:t>
            </a:r>
            <a:r>
              <a:rPr lang="en-US" dirty="0"/>
              <a:t>(-x) )</a:t>
            </a:r>
          </a:p>
          <a:p>
            <a:r>
              <a:rPr lang="en-US" b="1" dirty="0"/>
              <a:t>Rectifier:</a:t>
            </a:r>
            <a:r>
              <a:rPr lang="en-US" dirty="0"/>
              <a:t> (hard </a:t>
            </a:r>
            <a:r>
              <a:rPr lang="en-US" dirty="0" err="1"/>
              <a:t>ReLU</a:t>
            </a:r>
            <a:r>
              <a:rPr lang="en-US" dirty="0"/>
              <a:t>) is really a max function g(x)=max(0,x)</a:t>
            </a:r>
          </a:p>
          <a:p>
            <a:r>
              <a:rPr lang="en-US" b="1" dirty="0" err="1"/>
              <a:t>Softplus</a:t>
            </a:r>
            <a:r>
              <a:rPr lang="en-US" b="1" dirty="0"/>
              <a:t>: </a:t>
            </a:r>
            <a:r>
              <a:rPr lang="en-US" dirty="0"/>
              <a:t>Another version is Noise </a:t>
            </a:r>
            <a:r>
              <a:rPr lang="en-US" dirty="0" err="1"/>
              <a:t>ReLU</a:t>
            </a:r>
            <a:r>
              <a:rPr lang="en-US" dirty="0"/>
              <a:t> max(0, </a:t>
            </a:r>
            <a:r>
              <a:rPr lang="en-US" dirty="0" err="1"/>
              <a:t>x+</a:t>
            </a:r>
            <a:r>
              <a:rPr lang="en-US" i="1" dirty="0" err="1"/>
              <a:t>N</a:t>
            </a:r>
            <a:r>
              <a:rPr lang="en-US" dirty="0"/>
              <a:t>(0, σ(x)). </a:t>
            </a:r>
            <a:r>
              <a:rPr lang="en-US" dirty="0" err="1"/>
              <a:t>ReLU</a:t>
            </a:r>
            <a:r>
              <a:rPr lang="en-US" dirty="0"/>
              <a:t> can be approximated by a so called </a:t>
            </a:r>
            <a:r>
              <a:rPr lang="en-US" i="1" dirty="0" err="1"/>
              <a:t>softplus</a:t>
            </a:r>
            <a:r>
              <a:rPr lang="en-US" dirty="0"/>
              <a:t> function (for which the derivative is the logistic functions):</a:t>
            </a:r>
          </a:p>
          <a:p>
            <a:r>
              <a:rPr lang="en-US" dirty="0"/>
              <a:t>g(x) = log(1+exp(x))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3600"/>
            <a:ext cx="668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https://imiloainf.wordpress.com/2013/11/06/rectifier-nonlinearities/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4818233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Relu</a:t>
            </a:r>
            <a:r>
              <a:rPr lang="en-US" b="1" u="sng" dirty="0"/>
              <a:t> is now very popular and shown to be working better other methods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67879"/>
            <a:ext cx="4405495" cy="33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92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(</a:t>
            </a:r>
            <a:r>
              <a:rPr lang="en-US" dirty="0" err="1"/>
              <a:t>LeNet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3263"/>
            <a:ext cx="8229600" cy="4525963"/>
          </a:xfrm>
        </p:spPr>
        <p:txBody>
          <a:bodyPr/>
          <a:lstStyle/>
          <a:p>
            <a:r>
              <a:rPr lang="en-US" dirty="0"/>
              <a:t>An implementation example </a:t>
            </a:r>
            <a:r>
              <a:rPr lang="en-US" sz="1400" dirty="0">
                <a:hlinkClick r:id="rId2"/>
              </a:rPr>
              <a:t>http://yann.lecun.com/exdb/lenet/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V8c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43010" name="Picture 2" descr="https://adeshpande3.github.io/assets/Le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828800"/>
            <a:ext cx="827689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adeshpande3.github.io/assets/FirstLay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40" y="4152900"/>
            <a:ext cx="2622160" cy="269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838200" y="4076700"/>
            <a:ext cx="2781301" cy="2171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4495800"/>
            <a:ext cx="4962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feature filter uses one kernel (e.g. 5x5) to generate a feature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feature map represents the output of a particular feature filter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Alternating </a:t>
            </a:r>
            <a:r>
              <a:rPr lang="en-US" u="sng" dirty="0"/>
              <a:t>Convolution (conv)</a:t>
            </a:r>
            <a:r>
              <a:rPr lang="en-US" dirty="0"/>
              <a:t> and </a:t>
            </a:r>
            <a:r>
              <a:rPr lang="en-US" u="sng" dirty="0"/>
              <a:t>subsampling layer (subs)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Subsampling allows the features to be flexibly positioned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3131" y="4191000"/>
            <a:ext cx="2286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3505200" y="2971800"/>
            <a:ext cx="1837931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429000" y="2819400"/>
            <a:ext cx="2286001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09831" y="4191000"/>
            <a:ext cx="2286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48000" y="4920095"/>
            <a:ext cx="2286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83491" y="6454887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(array of feature maps</a:t>
            </a:r>
          </a:p>
        </p:txBody>
      </p:sp>
      <p:cxnSp>
        <p:nvCxnSpPr>
          <p:cNvPr id="17" name="Straight Arrow Connector 16"/>
          <p:cNvCxnSpPr>
            <a:stCxn id="19" idx="3"/>
          </p:cNvCxnSpPr>
          <p:nvPr/>
        </p:nvCxnSpPr>
        <p:spPr>
          <a:xfrm flipV="1">
            <a:off x="3276600" y="4419600"/>
            <a:ext cx="2026040" cy="61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3000" y="1611868"/>
            <a:ext cx="638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      conv.                  subs. conv       subs    fully   </a:t>
            </a:r>
            <a:r>
              <a:rPr lang="en-US" dirty="0" err="1"/>
              <a:t>fully</a:t>
            </a:r>
            <a:r>
              <a:rPr lang="en-US" dirty="0"/>
              <a:t>  output</a:t>
            </a:r>
          </a:p>
        </p:txBody>
      </p:sp>
    </p:spTree>
    <p:extLst>
      <p:ext uri="{BB962C8B-B14F-4D97-AF65-F5344CB8AC3E}">
        <p14:creationId xmlns:p14="http://schemas.microsoft.com/office/powerpoint/2010/main" val="248090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2499"/>
            <a:ext cx="8505825" cy="24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/>
              <a:t>Exercise2 and Demo (</a:t>
            </a:r>
            <a:r>
              <a:rPr lang="en-US" sz="2800" dirty="0">
                <a:hlinkClick r:id="rId3"/>
              </a:rPr>
              <a:t>click image to see demo</a:t>
            </a:r>
            <a:r>
              <a:rPr lang="en-US" sz="28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24113" y="6487760"/>
            <a:ext cx="2895600" cy="365125"/>
          </a:xfrm>
        </p:spPr>
        <p:txBody>
          <a:bodyPr/>
          <a:lstStyle/>
          <a:p>
            <a:r>
              <a:rPr lang="en-US" altLang="en-US"/>
              <a:t>CNN. V8c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45058" name="Picture 2" descr="http://deeplearning.stanford.edu/wiki/images/6/6c/Convolution_schematic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62" y="3201931"/>
            <a:ext cx="2398599" cy="17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199" y="8795"/>
            <a:ext cx="89323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http://deeplearning.stanford.edu/wiki/images/6/6c/Convolution_schematic.gif</a:t>
            </a:r>
            <a:r>
              <a:rPr lang="en-US" sz="1050" dirty="0"/>
              <a:t> , </a:t>
            </a:r>
            <a:r>
              <a:rPr lang="en-US" sz="1050" dirty="0">
                <a:hlinkClick r:id="rId5"/>
              </a:rPr>
              <a:t>https://link.springer.com/content/pdf/10.1007%2F978-3-642-25191-7.pdf</a:t>
            </a:r>
            <a:r>
              <a:rPr lang="en-US" sz="1050" dirty="0"/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78405"/>
              </p:ext>
            </p:extLst>
          </p:nvPr>
        </p:nvGraphicFramePr>
        <p:xfrm>
          <a:off x="202150" y="3080642"/>
          <a:ext cx="1752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199" y="4114800"/>
            <a:ext cx="397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Convolution mask (kernel). It just happens the flipped mask (assume 3x3) = the mask, because it is symmetrical </a:t>
            </a:r>
          </a:p>
        </p:txBody>
      </p:sp>
      <p:sp>
        <p:nvSpPr>
          <p:cNvPr id="9" name="Rectangle 8"/>
          <p:cNvSpPr/>
          <p:nvPr/>
        </p:nvSpPr>
        <p:spPr>
          <a:xfrm>
            <a:off x="93832" y="2992604"/>
            <a:ext cx="4249568" cy="232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3235938"/>
            <a:ext cx="2438400" cy="416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4957" y="2819400"/>
            <a:ext cx="49043" cy="173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93362" y="2590800"/>
            <a:ext cx="1596200" cy="1051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81512" y="2981898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pic>
        <p:nvPicPr>
          <p:cNvPr id="43011" name="Picture 3" descr="C:\Users\khwong\AppData\Local\Microsoft\Windows\INetCache\IE\95T1XP6U\350575130_640[1].jpg">
            <a:hlinkClick r:id="rId3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108373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54600" y="3272721"/>
            <a:ext cx="152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feature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6581" y="2946924"/>
            <a:ext cx="123648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different kernel generates a different feature map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0401" y="397927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00401" y="37777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076" y="5105400"/>
            <a:ext cx="8876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Exercise 2: (a) Find X,Y. </a:t>
            </a:r>
            <a:r>
              <a:rPr lang="en-US" b="1" dirty="0" err="1">
                <a:solidFill>
                  <a:srgbClr val="FF0000"/>
                </a:solidFill>
              </a:rPr>
              <a:t>Answer:X</a:t>
            </a:r>
            <a:r>
              <a:rPr lang="en-US" b="1" dirty="0">
                <a:solidFill>
                  <a:srgbClr val="FF0000"/>
                </a:solidFill>
              </a:rPr>
              <a:t>=_______? , Y=_______?</a:t>
            </a:r>
            <a:endParaRPr lang="en-US" sz="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(b) Find X again if the convolution mask is [0 2 0;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                              2 0 2;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                              0 2 0].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Answer:X</a:t>
            </a:r>
            <a:r>
              <a:rPr lang="en-US" b="1" baseline="-25000" dirty="0" err="1">
                <a:solidFill>
                  <a:srgbClr val="FF0000"/>
                </a:solidFill>
              </a:rPr>
              <a:t>new</a:t>
            </a:r>
            <a:r>
              <a:rPr lang="en-US" b="1" dirty="0">
                <a:solidFill>
                  <a:srgbClr val="FF0000"/>
                </a:solidFill>
              </a:rPr>
              <a:t>=____? </a:t>
            </a:r>
            <a:endParaRPr lang="en-US" sz="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4453" y="2981898"/>
            <a:ext cx="230894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 3x3 mask for illustration purpose, </a:t>
            </a:r>
          </a:p>
          <a:p>
            <a:r>
              <a:rPr lang="en-US" dirty="0">
                <a:solidFill>
                  <a:srgbClr val="FF0000"/>
                </a:solidFill>
              </a:rPr>
              <a:t>but noted that the above application uses a 5x5 mask.</a:t>
            </a:r>
          </a:p>
        </p:txBody>
      </p:sp>
    </p:spTree>
    <p:extLst>
      <p:ext uri="{BB962C8B-B14F-4D97-AF65-F5344CB8AC3E}">
        <p14:creationId xmlns:p14="http://schemas.microsoft.com/office/powerpoint/2010/main" val="365818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87" y="1600200"/>
            <a:ext cx="6199626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09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Stride(</a:t>
            </a:r>
            <a:r>
              <a:rPr lang="zh-CN" altLang="en-US" dirty="0"/>
              <a:t>步</a:t>
            </a:r>
            <a:r>
              <a:rPr lang="en-US" dirty="0"/>
              <a:t>) is the size of the step the convolution filter moves each time. </a:t>
            </a:r>
          </a:p>
        </p:txBody>
      </p:sp>
    </p:spTree>
    <p:extLst>
      <p:ext uri="{BB962C8B-B14F-4D97-AF65-F5344CB8AC3E}">
        <p14:creationId xmlns:p14="http://schemas.microsoft.com/office/powerpoint/2010/main" val="208145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/>
              <a:t>Padding: Feature map is always smaller than the input. Do something to prevent our feature map from shrinking(</a:t>
            </a:r>
            <a:r>
              <a:rPr lang="zh-CN" altLang="en-US" dirty="0"/>
              <a:t>萎缩</a:t>
            </a:r>
            <a:r>
              <a:rPr lang="en-US" dirty="0"/>
              <a:t>).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787920"/>
            <a:ext cx="3124200" cy="35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Overview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Prerequisite(</a:t>
            </a:r>
            <a:r>
              <a:rPr lang="zh-CN" altLang="en-US" dirty="0"/>
              <a:t>先决条件</a:t>
            </a:r>
            <a:r>
              <a:rPr lang="en-US" altLang="zh-CN" dirty="0"/>
              <a:t>)</a:t>
            </a:r>
            <a:r>
              <a:rPr lang="en-US" altLang="en-US" dirty="0"/>
              <a:t>: Fully connected Back Propagation Neural Networks (BPNN), in </a:t>
            </a:r>
          </a:p>
          <a:p>
            <a:pPr lvl="1"/>
            <a:r>
              <a:rPr lang="en-US" altLang="en-US" dirty="0">
                <a:hlinkClick r:id="rId2"/>
              </a:rPr>
              <a:t>http://www.cse.cuhk.edu.hk/~khwong/www2/cmsc5707/5707_08_neural_net.pptx</a:t>
            </a:r>
            <a:endParaRPr lang="en-US" altLang="en-US" dirty="0"/>
          </a:p>
          <a:p>
            <a:r>
              <a:rPr lang="en-US" altLang="en-US" dirty="0"/>
              <a:t>Convolution neural networks (CNN)</a:t>
            </a:r>
          </a:p>
          <a:p>
            <a:endParaRPr lang="en-US" altLang="en-US" dirty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Description of the layers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Subsampling</a:t>
            </a:r>
          </a:p>
          <a:p>
            <a:r>
              <a:rPr lang="en-US" dirty="0"/>
              <a:t>Layer to layer connections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00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22"/>
            <a:ext cx="8229600" cy="1143000"/>
          </a:xfrm>
        </p:spPr>
        <p:txBody>
          <a:bodyPr/>
          <a:lstStyle/>
          <a:p>
            <a:r>
              <a:rPr lang="en-US" dirty="0"/>
              <a:t>Subsampling (subs)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6019800" cy="4525963"/>
          </a:xfrm>
        </p:spPr>
        <p:txBody>
          <a:bodyPr>
            <a:normAutofit/>
          </a:bodyPr>
          <a:lstStyle/>
          <a:p>
            <a:r>
              <a:rPr lang="en-US" u="sng" dirty="0"/>
              <a:t>Subsampling</a:t>
            </a:r>
            <a:r>
              <a:rPr lang="en-US" dirty="0"/>
              <a:t> allows the features to be flexibly positioned</a:t>
            </a:r>
          </a:p>
          <a:p>
            <a:pPr lvl="1"/>
            <a:r>
              <a:rPr lang="en-US" dirty="0"/>
              <a:t>Find an output of a matrix of 2x2</a:t>
            </a:r>
          </a:p>
          <a:p>
            <a:pPr lvl="1"/>
            <a:r>
              <a:rPr lang="en-US" dirty="0"/>
              <a:t>Sample(           ) =s</a:t>
            </a:r>
          </a:p>
          <a:p>
            <a:r>
              <a:rPr lang="en-US" dirty="0"/>
              <a:t>It may be </a:t>
            </a:r>
          </a:p>
          <a:p>
            <a:pPr lvl="1"/>
            <a:r>
              <a:rPr lang="en-US" dirty="0"/>
              <a:t>Take average : s=(</a:t>
            </a:r>
            <a:r>
              <a:rPr lang="en-US" dirty="0" err="1"/>
              <a:t>a+b+c+d</a:t>
            </a:r>
            <a:r>
              <a:rPr lang="en-US" dirty="0"/>
              <a:t>)/4, or</a:t>
            </a:r>
          </a:p>
          <a:p>
            <a:pPr lvl="1"/>
            <a:r>
              <a:rPr lang="en-US" dirty="0"/>
              <a:t>Max pooling : s= max(</a:t>
            </a:r>
            <a:r>
              <a:rPr lang="en-US" dirty="0" err="1"/>
              <a:t>a,b,c,d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31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380260"/>
              </p:ext>
            </p:extLst>
          </p:nvPr>
        </p:nvGraphicFramePr>
        <p:xfrm>
          <a:off x="2743200" y="2514600"/>
          <a:ext cx="76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034" name="Picture 2" descr="https://upload.wikimedia.org/wikipedia/commons/e/e9/Max_pool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724400"/>
            <a:ext cx="2133600" cy="123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6800" y="6596390"/>
            <a:ext cx="5460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https://en.wikipedia.org/wiki/Convolutional_neural_network#/media/File:Max_pooling.png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5791200"/>
            <a:ext cx="1344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664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1647"/>
              </p:ext>
            </p:extLst>
          </p:nvPr>
        </p:nvGraphicFramePr>
        <p:xfrm>
          <a:off x="850790" y="1315004"/>
          <a:ext cx="1631497" cy="208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2400" dirty="0"/>
              <a:t>Exercise 3: A small example of how the feature map is calculated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0" y="3429000"/>
            <a:ext cx="8790710" cy="2971800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the step size of the convolution is 1 pixel (horizontally and vertically), explain why the above output feature map is 5x5.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32x32, mask is 5x5, what is the size of the output feature map? Answer: _______</a:t>
            </a:r>
            <a:endParaRPr lang="en-US" sz="700" dirty="0"/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28x28, what is the size of the subsample layer? Answer:________</a:t>
            </a:r>
            <a:endParaRPr lang="en-US" sz="900" dirty="0"/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14x14, kernel=5x5, what is the size of the output feature map?   Answer:__________ </a:t>
            </a:r>
            <a:endParaRPr lang="en-US" sz="900" dirty="0"/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In question(a), if the step size of the convolution is 2 pixels, What is the size of he output feature map. Answer:____________?                                                                                 </a:t>
            </a:r>
            <a:r>
              <a:rPr lang="en-US" sz="100" dirty="0"/>
              <a:t>3x3</a:t>
            </a:r>
          </a:p>
          <a:p>
            <a:pPr marL="571500" indent="-571500">
              <a:buFont typeface="+mj-lt"/>
              <a:buAutoNum type="alphaLcParenR"/>
            </a:pPr>
            <a:endParaRPr lang="en-US" sz="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32</a:t>
            </a:fld>
            <a:endParaRPr lang="en-US" alt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900853"/>
              </p:ext>
            </p:extLst>
          </p:nvPr>
        </p:nvGraphicFramePr>
        <p:xfrm>
          <a:off x="4064514" y="1674660"/>
          <a:ext cx="95586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892573" y="1604587"/>
            <a:ext cx="1556776" cy="1692773"/>
          </a:xfrm>
          <a:custGeom>
            <a:avLst/>
            <a:gdLst>
              <a:gd name="connsiteX0" fmla="*/ 0 w 1556776"/>
              <a:gd name="connsiteY0" fmla="*/ 1511405 h 1692773"/>
              <a:gd name="connsiteX1" fmla="*/ 45342 w 1556776"/>
              <a:gd name="connsiteY1" fmla="*/ 1413163 h 1692773"/>
              <a:gd name="connsiteX2" fmla="*/ 75570 w 1556776"/>
              <a:gd name="connsiteY2" fmla="*/ 1314922 h 1692773"/>
              <a:gd name="connsiteX3" fmla="*/ 90684 w 1556776"/>
              <a:gd name="connsiteY3" fmla="*/ 1284694 h 1692773"/>
              <a:gd name="connsiteX4" fmla="*/ 120912 w 1556776"/>
              <a:gd name="connsiteY4" fmla="*/ 1216681 h 1692773"/>
              <a:gd name="connsiteX5" fmla="*/ 128469 w 1556776"/>
              <a:gd name="connsiteY5" fmla="*/ 1178896 h 1692773"/>
              <a:gd name="connsiteX6" fmla="*/ 166255 w 1556776"/>
              <a:gd name="connsiteY6" fmla="*/ 1110882 h 1692773"/>
              <a:gd name="connsiteX7" fmla="*/ 181369 w 1556776"/>
              <a:gd name="connsiteY7" fmla="*/ 1065540 h 1692773"/>
              <a:gd name="connsiteX8" fmla="*/ 204040 w 1556776"/>
              <a:gd name="connsiteY8" fmla="*/ 1035312 h 1692773"/>
              <a:gd name="connsiteX9" fmla="*/ 219154 w 1556776"/>
              <a:gd name="connsiteY9" fmla="*/ 997527 h 1692773"/>
              <a:gd name="connsiteX10" fmla="*/ 264496 w 1556776"/>
              <a:gd name="connsiteY10" fmla="*/ 937071 h 1692773"/>
              <a:gd name="connsiteX11" fmla="*/ 309838 w 1556776"/>
              <a:gd name="connsiteY11" fmla="*/ 876615 h 1692773"/>
              <a:gd name="connsiteX12" fmla="*/ 317395 w 1556776"/>
              <a:gd name="connsiteY12" fmla="*/ 853943 h 1692773"/>
              <a:gd name="connsiteX13" fmla="*/ 347623 w 1556776"/>
              <a:gd name="connsiteY13" fmla="*/ 801044 h 1692773"/>
              <a:gd name="connsiteX14" fmla="*/ 355180 w 1556776"/>
              <a:gd name="connsiteY14" fmla="*/ 770816 h 1692773"/>
              <a:gd name="connsiteX15" fmla="*/ 385408 w 1556776"/>
              <a:gd name="connsiteY15" fmla="*/ 740588 h 1692773"/>
              <a:gd name="connsiteX16" fmla="*/ 400522 w 1556776"/>
              <a:gd name="connsiteY16" fmla="*/ 717917 h 1692773"/>
              <a:gd name="connsiteX17" fmla="*/ 430750 w 1556776"/>
              <a:gd name="connsiteY17" fmla="*/ 665018 h 1692773"/>
              <a:gd name="connsiteX18" fmla="*/ 468536 w 1556776"/>
              <a:gd name="connsiteY18" fmla="*/ 604562 h 1692773"/>
              <a:gd name="connsiteX19" fmla="*/ 506321 w 1556776"/>
              <a:gd name="connsiteY19" fmla="*/ 544105 h 1692773"/>
              <a:gd name="connsiteX20" fmla="*/ 521435 w 1556776"/>
              <a:gd name="connsiteY20" fmla="*/ 513877 h 1692773"/>
              <a:gd name="connsiteX21" fmla="*/ 536549 w 1556776"/>
              <a:gd name="connsiteY21" fmla="*/ 491206 h 1692773"/>
              <a:gd name="connsiteX22" fmla="*/ 581891 w 1556776"/>
              <a:gd name="connsiteY22" fmla="*/ 423193 h 1692773"/>
              <a:gd name="connsiteX23" fmla="*/ 589448 w 1556776"/>
              <a:gd name="connsiteY23" fmla="*/ 400522 h 1692773"/>
              <a:gd name="connsiteX24" fmla="*/ 642347 w 1556776"/>
              <a:gd name="connsiteY24" fmla="*/ 340066 h 1692773"/>
              <a:gd name="connsiteX25" fmla="*/ 665018 w 1556776"/>
              <a:gd name="connsiteY25" fmla="*/ 302281 h 1692773"/>
              <a:gd name="connsiteX26" fmla="*/ 695246 w 1556776"/>
              <a:gd name="connsiteY26" fmla="*/ 256939 h 1692773"/>
              <a:gd name="connsiteX27" fmla="*/ 740588 w 1556776"/>
              <a:gd name="connsiteY27" fmla="*/ 188925 h 1692773"/>
              <a:gd name="connsiteX28" fmla="*/ 755702 w 1556776"/>
              <a:gd name="connsiteY28" fmla="*/ 166254 h 1692773"/>
              <a:gd name="connsiteX29" fmla="*/ 770817 w 1556776"/>
              <a:gd name="connsiteY29" fmla="*/ 143583 h 1692773"/>
              <a:gd name="connsiteX30" fmla="*/ 793488 w 1556776"/>
              <a:gd name="connsiteY30" fmla="*/ 90684 h 1692773"/>
              <a:gd name="connsiteX31" fmla="*/ 808602 w 1556776"/>
              <a:gd name="connsiteY31" fmla="*/ 60456 h 1692773"/>
              <a:gd name="connsiteX32" fmla="*/ 831273 w 1556776"/>
              <a:gd name="connsiteY32" fmla="*/ 0 h 1692773"/>
              <a:gd name="connsiteX33" fmla="*/ 884172 w 1556776"/>
              <a:gd name="connsiteY33" fmla="*/ 52899 h 1692773"/>
              <a:gd name="connsiteX34" fmla="*/ 921957 w 1556776"/>
              <a:gd name="connsiteY34" fmla="*/ 83127 h 1692773"/>
              <a:gd name="connsiteX35" fmla="*/ 952185 w 1556776"/>
              <a:gd name="connsiteY35" fmla="*/ 120912 h 1692773"/>
              <a:gd name="connsiteX36" fmla="*/ 974856 w 1556776"/>
              <a:gd name="connsiteY36" fmla="*/ 143583 h 1692773"/>
              <a:gd name="connsiteX37" fmla="*/ 1020198 w 1556776"/>
              <a:gd name="connsiteY37" fmla="*/ 196482 h 1692773"/>
              <a:gd name="connsiteX38" fmla="*/ 1080655 w 1556776"/>
              <a:gd name="connsiteY38" fmla="*/ 256939 h 1692773"/>
              <a:gd name="connsiteX39" fmla="*/ 1103326 w 1556776"/>
              <a:gd name="connsiteY39" fmla="*/ 279610 h 1692773"/>
              <a:gd name="connsiteX40" fmla="*/ 1133554 w 1556776"/>
              <a:gd name="connsiteY40" fmla="*/ 332509 h 1692773"/>
              <a:gd name="connsiteX41" fmla="*/ 1141111 w 1556776"/>
              <a:gd name="connsiteY41" fmla="*/ 362737 h 1692773"/>
              <a:gd name="connsiteX42" fmla="*/ 1186453 w 1556776"/>
              <a:gd name="connsiteY42" fmla="*/ 430750 h 1692773"/>
              <a:gd name="connsiteX43" fmla="*/ 1216681 w 1556776"/>
              <a:gd name="connsiteY43" fmla="*/ 521434 h 1692773"/>
              <a:gd name="connsiteX44" fmla="*/ 1231795 w 1556776"/>
              <a:gd name="connsiteY44" fmla="*/ 574334 h 1692773"/>
              <a:gd name="connsiteX45" fmla="*/ 1246909 w 1556776"/>
              <a:gd name="connsiteY45" fmla="*/ 604562 h 1692773"/>
              <a:gd name="connsiteX46" fmla="*/ 1254466 w 1556776"/>
              <a:gd name="connsiteY46" fmla="*/ 649904 h 1692773"/>
              <a:gd name="connsiteX47" fmla="*/ 1269580 w 1556776"/>
              <a:gd name="connsiteY47" fmla="*/ 687689 h 1692773"/>
              <a:gd name="connsiteX48" fmla="*/ 1292251 w 1556776"/>
              <a:gd name="connsiteY48" fmla="*/ 740588 h 1692773"/>
              <a:gd name="connsiteX49" fmla="*/ 1314922 w 1556776"/>
              <a:gd name="connsiteY49" fmla="*/ 808601 h 1692773"/>
              <a:gd name="connsiteX50" fmla="*/ 1330036 w 1556776"/>
              <a:gd name="connsiteY50" fmla="*/ 884172 h 1692773"/>
              <a:gd name="connsiteX51" fmla="*/ 1337593 w 1556776"/>
              <a:gd name="connsiteY51" fmla="*/ 906843 h 1692773"/>
              <a:gd name="connsiteX52" fmla="*/ 1352707 w 1556776"/>
              <a:gd name="connsiteY52" fmla="*/ 982413 h 1692773"/>
              <a:gd name="connsiteX53" fmla="*/ 1360264 w 1556776"/>
              <a:gd name="connsiteY53" fmla="*/ 1012641 h 1692773"/>
              <a:gd name="connsiteX54" fmla="*/ 1375379 w 1556776"/>
              <a:gd name="connsiteY54" fmla="*/ 1080654 h 1692773"/>
              <a:gd name="connsiteX55" fmla="*/ 1390493 w 1556776"/>
              <a:gd name="connsiteY55" fmla="*/ 1118439 h 1692773"/>
              <a:gd name="connsiteX56" fmla="*/ 1405607 w 1556776"/>
              <a:gd name="connsiteY56" fmla="*/ 1171339 h 1692773"/>
              <a:gd name="connsiteX57" fmla="*/ 1420721 w 1556776"/>
              <a:gd name="connsiteY57" fmla="*/ 1209124 h 1692773"/>
              <a:gd name="connsiteX58" fmla="*/ 1435835 w 1556776"/>
              <a:gd name="connsiteY58" fmla="*/ 1292251 h 1692773"/>
              <a:gd name="connsiteX59" fmla="*/ 1458506 w 1556776"/>
              <a:gd name="connsiteY59" fmla="*/ 1345150 h 1692773"/>
              <a:gd name="connsiteX60" fmla="*/ 1481177 w 1556776"/>
              <a:gd name="connsiteY60" fmla="*/ 1413163 h 1692773"/>
              <a:gd name="connsiteX61" fmla="*/ 1496291 w 1556776"/>
              <a:gd name="connsiteY61" fmla="*/ 1503848 h 1692773"/>
              <a:gd name="connsiteX62" fmla="*/ 1503848 w 1556776"/>
              <a:gd name="connsiteY62" fmla="*/ 1526519 h 1692773"/>
              <a:gd name="connsiteX63" fmla="*/ 1511405 w 1556776"/>
              <a:gd name="connsiteY63" fmla="*/ 1571861 h 1692773"/>
              <a:gd name="connsiteX64" fmla="*/ 1526519 w 1556776"/>
              <a:gd name="connsiteY64" fmla="*/ 1617203 h 1692773"/>
              <a:gd name="connsiteX65" fmla="*/ 1534076 w 1556776"/>
              <a:gd name="connsiteY65" fmla="*/ 1639874 h 1692773"/>
              <a:gd name="connsiteX66" fmla="*/ 1541633 w 1556776"/>
              <a:gd name="connsiteY66" fmla="*/ 1662545 h 1692773"/>
              <a:gd name="connsiteX67" fmla="*/ 1556747 w 1556776"/>
              <a:gd name="connsiteY67" fmla="*/ 1692773 h 169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556776" h="1692773">
                <a:moveTo>
                  <a:pt x="0" y="1511405"/>
                </a:moveTo>
                <a:cubicBezTo>
                  <a:pt x="28962" y="1395557"/>
                  <a:pt x="-5577" y="1498029"/>
                  <a:pt x="45342" y="1413163"/>
                </a:cubicBezTo>
                <a:cubicBezTo>
                  <a:pt x="83211" y="1350047"/>
                  <a:pt x="34134" y="1397793"/>
                  <a:pt x="75570" y="1314922"/>
                </a:cubicBezTo>
                <a:lnTo>
                  <a:pt x="90684" y="1284694"/>
                </a:lnTo>
                <a:cubicBezTo>
                  <a:pt x="112007" y="1156754"/>
                  <a:pt x="79030" y="1300445"/>
                  <a:pt x="120912" y="1216681"/>
                </a:cubicBezTo>
                <a:cubicBezTo>
                  <a:pt x="126656" y="1205193"/>
                  <a:pt x="124407" y="1191081"/>
                  <a:pt x="128469" y="1178896"/>
                </a:cubicBezTo>
                <a:cubicBezTo>
                  <a:pt x="137607" y="1151481"/>
                  <a:pt x="154142" y="1137529"/>
                  <a:pt x="166255" y="1110882"/>
                </a:cubicBezTo>
                <a:cubicBezTo>
                  <a:pt x="172848" y="1096379"/>
                  <a:pt x="174244" y="1079790"/>
                  <a:pt x="181369" y="1065540"/>
                </a:cubicBezTo>
                <a:cubicBezTo>
                  <a:pt x="187002" y="1054275"/>
                  <a:pt x="197923" y="1046322"/>
                  <a:pt x="204040" y="1035312"/>
                </a:cubicBezTo>
                <a:cubicBezTo>
                  <a:pt x="210628" y="1023454"/>
                  <a:pt x="213087" y="1009660"/>
                  <a:pt x="219154" y="997527"/>
                </a:cubicBezTo>
                <a:cubicBezTo>
                  <a:pt x="228479" y="978877"/>
                  <a:pt x="254764" y="950974"/>
                  <a:pt x="264496" y="937071"/>
                </a:cubicBezTo>
                <a:cubicBezTo>
                  <a:pt x="308315" y="874472"/>
                  <a:pt x="265394" y="921059"/>
                  <a:pt x="309838" y="876615"/>
                </a:cubicBezTo>
                <a:cubicBezTo>
                  <a:pt x="312357" y="869058"/>
                  <a:pt x="314257" y="861265"/>
                  <a:pt x="317395" y="853943"/>
                </a:cubicBezTo>
                <a:cubicBezTo>
                  <a:pt x="328900" y="827098"/>
                  <a:pt x="332445" y="823812"/>
                  <a:pt x="347623" y="801044"/>
                </a:cubicBezTo>
                <a:cubicBezTo>
                  <a:pt x="350142" y="790968"/>
                  <a:pt x="349675" y="779623"/>
                  <a:pt x="355180" y="770816"/>
                </a:cubicBezTo>
                <a:cubicBezTo>
                  <a:pt x="362732" y="758732"/>
                  <a:pt x="376134" y="751407"/>
                  <a:pt x="385408" y="740588"/>
                </a:cubicBezTo>
                <a:cubicBezTo>
                  <a:pt x="391319" y="733692"/>
                  <a:pt x="395484" y="725474"/>
                  <a:pt x="400522" y="717917"/>
                </a:cubicBezTo>
                <a:cubicBezTo>
                  <a:pt x="414838" y="660654"/>
                  <a:pt x="396447" y="712183"/>
                  <a:pt x="430750" y="665018"/>
                </a:cubicBezTo>
                <a:cubicBezTo>
                  <a:pt x="444728" y="645799"/>
                  <a:pt x="455941" y="624714"/>
                  <a:pt x="468536" y="604562"/>
                </a:cubicBezTo>
                <a:cubicBezTo>
                  <a:pt x="481131" y="584410"/>
                  <a:pt x="495693" y="565361"/>
                  <a:pt x="506321" y="544105"/>
                </a:cubicBezTo>
                <a:cubicBezTo>
                  <a:pt x="511359" y="534029"/>
                  <a:pt x="515846" y="523658"/>
                  <a:pt x="521435" y="513877"/>
                </a:cubicBezTo>
                <a:cubicBezTo>
                  <a:pt x="525941" y="505991"/>
                  <a:pt x="531735" y="498908"/>
                  <a:pt x="536549" y="491206"/>
                </a:cubicBezTo>
                <a:cubicBezTo>
                  <a:pt x="572988" y="432904"/>
                  <a:pt x="544158" y="473504"/>
                  <a:pt x="581891" y="423193"/>
                </a:cubicBezTo>
                <a:cubicBezTo>
                  <a:pt x="584410" y="415636"/>
                  <a:pt x="585496" y="407438"/>
                  <a:pt x="589448" y="400522"/>
                </a:cubicBezTo>
                <a:cubicBezTo>
                  <a:pt x="613936" y="357668"/>
                  <a:pt x="610830" y="380588"/>
                  <a:pt x="642347" y="340066"/>
                </a:cubicBezTo>
                <a:cubicBezTo>
                  <a:pt x="651365" y="328472"/>
                  <a:pt x="657132" y="314673"/>
                  <a:pt x="665018" y="302281"/>
                </a:cubicBezTo>
                <a:cubicBezTo>
                  <a:pt x="674770" y="286956"/>
                  <a:pt x="685170" y="272053"/>
                  <a:pt x="695246" y="256939"/>
                </a:cubicBezTo>
                <a:lnTo>
                  <a:pt x="740588" y="188925"/>
                </a:lnTo>
                <a:lnTo>
                  <a:pt x="755702" y="166254"/>
                </a:lnTo>
                <a:cubicBezTo>
                  <a:pt x="760740" y="158697"/>
                  <a:pt x="766755" y="151707"/>
                  <a:pt x="770817" y="143583"/>
                </a:cubicBezTo>
                <a:cubicBezTo>
                  <a:pt x="820944" y="43329"/>
                  <a:pt x="760130" y="168520"/>
                  <a:pt x="793488" y="90684"/>
                </a:cubicBezTo>
                <a:cubicBezTo>
                  <a:pt x="797926" y="80330"/>
                  <a:pt x="804027" y="70750"/>
                  <a:pt x="808602" y="60456"/>
                </a:cubicBezTo>
                <a:cubicBezTo>
                  <a:pt x="820650" y="33347"/>
                  <a:pt x="822964" y="24928"/>
                  <a:pt x="831273" y="0"/>
                </a:cubicBezTo>
                <a:cubicBezTo>
                  <a:pt x="882527" y="34169"/>
                  <a:pt x="821344" y="-9929"/>
                  <a:pt x="884172" y="52899"/>
                </a:cubicBezTo>
                <a:cubicBezTo>
                  <a:pt x="895577" y="64304"/>
                  <a:pt x="910552" y="71722"/>
                  <a:pt x="921957" y="83127"/>
                </a:cubicBezTo>
                <a:cubicBezTo>
                  <a:pt x="933362" y="94532"/>
                  <a:pt x="941564" y="108773"/>
                  <a:pt x="952185" y="120912"/>
                </a:cubicBezTo>
                <a:cubicBezTo>
                  <a:pt x="959223" y="128955"/>
                  <a:pt x="967707" y="135639"/>
                  <a:pt x="974856" y="143583"/>
                </a:cubicBezTo>
                <a:cubicBezTo>
                  <a:pt x="990392" y="160845"/>
                  <a:pt x="1004352" y="179504"/>
                  <a:pt x="1020198" y="196482"/>
                </a:cubicBezTo>
                <a:cubicBezTo>
                  <a:pt x="1039644" y="217317"/>
                  <a:pt x="1060503" y="236787"/>
                  <a:pt x="1080655" y="256939"/>
                </a:cubicBezTo>
                <a:lnTo>
                  <a:pt x="1103326" y="279610"/>
                </a:lnTo>
                <a:cubicBezTo>
                  <a:pt x="1123896" y="382462"/>
                  <a:pt x="1092253" y="270558"/>
                  <a:pt x="1133554" y="332509"/>
                </a:cubicBezTo>
                <a:cubicBezTo>
                  <a:pt x="1139315" y="341151"/>
                  <a:pt x="1136893" y="353246"/>
                  <a:pt x="1141111" y="362737"/>
                </a:cubicBezTo>
                <a:cubicBezTo>
                  <a:pt x="1151711" y="386588"/>
                  <a:pt x="1170876" y="409981"/>
                  <a:pt x="1186453" y="430750"/>
                </a:cubicBezTo>
                <a:cubicBezTo>
                  <a:pt x="1213299" y="538133"/>
                  <a:pt x="1187397" y="453104"/>
                  <a:pt x="1216681" y="521434"/>
                </a:cubicBezTo>
                <a:cubicBezTo>
                  <a:pt x="1234950" y="564062"/>
                  <a:pt x="1212621" y="523203"/>
                  <a:pt x="1231795" y="574334"/>
                </a:cubicBezTo>
                <a:cubicBezTo>
                  <a:pt x="1235750" y="584882"/>
                  <a:pt x="1241871" y="594486"/>
                  <a:pt x="1246909" y="604562"/>
                </a:cubicBezTo>
                <a:cubicBezTo>
                  <a:pt x="1249428" y="619676"/>
                  <a:pt x="1250434" y="635121"/>
                  <a:pt x="1254466" y="649904"/>
                </a:cubicBezTo>
                <a:cubicBezTo>
                  <a:pt x="1258035" y="662991"/>
                  <a:pt x="1264071" y="675293"/>
                  <a:pt x="1269580" y="687689"/>
                </a:cubicBezTo>
                <a:cubicBezTo>
                  <a:pt x="1279848" y="710792"/>
                  <a:pt x="1287077" y="717306"/>
                  <a:pt x="1292251" y="740588"/>
                </a:cubicBezTo>
                <a:cubicBezTo>
                  <a:pt x="1305826" y="801676"/>
                  <a:pt x="1288626" y="769158"/>
                  <a:pt x="1314922" y="808601"/>
                </a:cubicBezTo>
                <a:cubicBezTo>
                  <a:pt x="1320860" y="844228"/>
                  <a:pt x="1321018" y="852608"/>
                  <a:pt x="1330036" y="884172"/>
                </a:cubicBezTo>
                <a:cubicBezTo>
                  <a:pt x="1332224" y="891831"/>
                  <a:pt x="1335802" y="899081"/>
                  <a:pt x="1337593" y="906843"/>
                </a:cubicBezTo>
                <a:cubicBezTo>
                  <a:pt x="1343369" y="931874"/>
                  <a:pt x="1346477" y="957491"/>
                  <a:pt x="1352707" y="982413"/>
                </a:cubicBezTo>
                <a:cubicBezTo>
                  <a:pt x="1355226" y="992489"/>
                  <a:pt x="1358011" y="1002502"/>
                  <a:pt x="1360264" y="1012641"/>
                </a:cubicBezTo>
                <a:cubicBezTo>
                  <a:pt x="1364255" y="1030600"/>
                  <a:pt x="1369238" y="1062231"/>
                  <a:pt x="1375379" y="1080654"/>
                </a:cubicBezTo>
                <a:cubicBezTo>
                  <a:pt x="1379669" y="1093523"/>
                  <a:pt x="1385730" y="1105737"/>
                  <a:pt x="1390493" y="1118439"/>
                </a:cubicBezTo>
                <a:cubicBezTo>
                  <a:pt x="1412326" y="1176660"/>
                  <a:pt x="1381787" y="1099877"/>
                  <a:pt x="1405607" y="1171339"/>
                </a:cubicBezTo>
                <a:cubicBezTo>
                  <a:pt x="1409897" y="1184208"/>
                  <a:pt x="1415683" y="1196529"/>
                  <a:pt x="1420721" y="1209124"/>
                </a:cubicBezTo>
                <a:cubicBezTo>
                  <a:pt x="1423479" y="1228433"/>
                  <a:pt x="1427612" y="1270324"/>
                  <a:pt x="1435835" y="1292251"/>
                </a:cubicBezTo>
                <a:cubicBezTo>
                  <a:pt x="1452056" y="1335506"/>
                  <a:pt x="1449123" y="1307618"/>
                  <a:pt x="1458506" y="1345150"/>
                </a:cubicBezTo>
                <a:cubicBezTo>
                  <a:pt x="1473155" y="1403748"/>
                  <a:pt x="1456036" y="1362881"/>
                  <a:pt x="1481177" y="1413163"/>
                </a:cubicBezTo>
                <a:cubicBezTo>
                  <a:pt x="1485442" y="1443020"/>
                  <a:pt x="1488925" y="1474382"/>
                  <a:pt x="1496291" y="1503848"/>
                </a:cubicBezTo>
                <a:cubicBezTo>
                  <a:pt x="1498223" y="1511576"/>
                  <a:pt x="1502120" y="1518743"/>
                  <a:pt x="1503848" y="1526519"/>
                </a:cubicBezTo>
                <a:cubicBezTo>
                  <a:pt x="1507172" y="1541477"/>
                  <a:pt x="1507689" y="1556996"/>
                  <a:pt x="1511405" y="1571861"/>
                </a:cubicBezTo>
                <a:cubicBezTo>
                  <a:pt x="1515269" y="1587317"/>
                  <a:pt x="1521481" y="1602089"/>
                  <a:pt x="1526519" y="1617203"/>
                </a:cubicBezTo>
                <a:lnTo>
                  <a:pt x="1534076" y="1639874"/>
                </a:lnTo>
                <a:cubicBezTo>
                  <a:pt x="1536595" y="1647431"/>
                  <a:pt x="1537214" y="1655917"/>
                  <a:pt x="1541633" y="1662545"/>
                </a:cubicBezTo>
                <a:cubicBezTo>
                  <a:pt x="1558144" y="1687312"/>
                  <a:pt x="1556747" y="1676134"/>
                  <a:pt x="1556747" y="1692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62783" y="2146250"/>
            <a:ext cx="762000" cy="45719"/>
          </a:xfrm>
          <a:custGeom>
            <a:avLst/>
            <a:gdLst>
              <a:gd name="connsiteX0" fmla="*/ 0 w 869058"/>
              <a:gd name="connsiteY0" fmla="*/ 0 h 7732"/>
              <a:gd name="connsiteX1" fmla="*/ 869058 w 869058"/>
              <a:gd name="connsiteY1" fmla="*/ 7557 h 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9058" h="7732">
                <a:moveTo>
                  <a:pt x="0" y="0"/>
                </a:moveTo>
                <a:cubicBezTo>
                  <a:pt x="612104" y="9564"/>
                  <a:pt x="322414" y="7557"/>
                  <a:pt x="869058" y="75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78502" y="2045929"/>
            <a:ext cx="356281" cy="7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86783" y="1786870"/>
            <a:ext cx="104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Convolve</a:t>
            </a:r>
          </a:p>
          <a:p>
            <a:r>
              <a:rPr lang="en-US" dirty="0"/>
              <a:t>with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20783" y="75940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63935" y="1235255"/>
            <a:ext cx="117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3x3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34783" y="129005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 5x5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7914" y="935996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7x7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45504"/>
              </p:ext>
            </p:extLst>
          </p:nvPr>
        </p:nvGraphicFramePr>
        <p:xfrm>
          <a:off x="5934783" y="1659388"/>
          <a:ext cx="1676400" cy="1081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030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0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0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0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204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V8c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1521"/>
            <a:ext cx="7170738" cy="642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85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838"/>
          </a:xfrm>
        </p:spPr>
        <p:txBody>
          <a:bodyPr/>
          <a:lstStyle/>
          <a:p>
            <a:r>
              <a:rPr lang="en-US" dirty="0">
                <a:hlinkClick r:id="rId2"/>
              </a:rPr>
              <a:t>A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3810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 is a 3 7x7 image (e.g. RGB)</a:t>
            </a:r>
          </a:p>
          <a:p>
            <a:r>
              <a:rPr lang="en-US" dirty="0"/>
              <a:t>Shift step size is 2 pixels rather than 1, therefore the output is 3x3 for each feature map</a:t>
            </a:r>
          </a:p>
          <a:p>
            <a:r>
              <a:rPr lang="en-US" dirty="0"/>
              <a:t>Generate 2 output feature maps </a:t>
            </a:r>
          </a:p>
          <a:p>
            <a:pPr lvl="1"/>
            <a:r>
              <a:rPr lang="en-US" dirty="0"/>
              <a:t>0[:,:,0] </a:t>
            </a:r>
          </a:p>
          <a:p>
            <a:pPr lvl="1"/>
            <a:r>
              <a:rPr lang="en-US" dirty="0"/>
              <a:t>0[:,:,1] 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4759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http://cs231n.github.io/convolutional-networks/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76200"/>
            <a:ext cx="269863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2*1+1*(-1)+1*-1+2*-1</a:t>
            </a:r>
          </a:p>
          <a:p>
            <a:r>
              <a:rPr lang="en-US" sz="1400" dirty="0"/>
              <a:t>+</a:t>
            </a:r>
          </a:p>
          <a:p>
            <a:r>
              <a:rPr lang="en-US" sz="1400" dirty="0"/>
              <a:t>2*-1+2*-1+1*-1</a:t>
            </a:r>
          </a:p>
          <a:p>
            <a:r>
              <a:rPr lang="en-US" sz="1400" dirty="0"/>
              <a:t>+</a:t>
            </a:r>
          </a:p>
          <a:p>
            <a:r>
              <a:rPr lang="en-US" sz="1400" dirty="0"/>
              <a:t>2*1+2*1= -3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1600"/>
            <a:ext cx="4280483" cy="383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>
            <a:off x="7086600" y="1143000"/>
            <a:ext cx="9144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486400" y="304800"/>
            <a:ext cx="685800" cy="1600200"/>
          </a:xfrm>
          <a:prstGeom prst="straightConnector1">
            <a:avLst/>
          </a:prstGeom>
          <a:ln w="34925" cmpd="thickThin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410200" y="660976"/>
            <a:ext cx="762000" cy="2396206"/>
          </a:xfrm>
          <a:prstGeom prst="straightConnector1">
            <a:avLst/>
          </a:prstGeom>
          <a:ln w="34925" cmpd="thickThin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410200" y="1143001"/>
            <a:ext cx="838200" cy="3047999"/>
          </a:xfrm>
          <a:prstGeom prst="straightConnector1">
            <a:avLst/>
          </a:prstGeom>
          <a:ln w="34925" cmpd="thickThin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10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8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Exercise 4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FF0000"/>
                </a:solidFill>
              </a:rPr>
              <a:t> another </a:t>
            </a:r>
            <a:r>
              <a:rPr lang="en-US" sz="3200" dirty="0">
                <a:hlinkClick r:id="rId2"/>
              </a:rPr>
              <a:t>demo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38100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Input is a 3 7x7 image (e.g. RGB)</a:t>
            </a:r>
          </a:p>
          <a:p>
            <a:r>
              <a:rPr lang="en-US" dirty="0"/>
              <a:t>Shift step size is 2 pixels rather than 1, therefore the output is 3x3 for each feature map</a:t>
            </a:r>
          </a:p>
          <a:p>
            <a:r>
              <a:rPr lang="en-US" dirty="0"/>
              <a:t>Generate 2 output feature maps </a:t>
            </a:r>
          </a:p>
          <a:p>
            <a:pPr lvl="1"/>
            <a:r>
              <a:rPr lang="en-US" dirty="0"/>
              <a:t>0[:,:,0] </a:t>
            </a:r>
          </a:p>
          <a:p>
            <a:pPr lvl="1"/>
            <a:r>
              <a:rPr lang="en-US" dirty="0"/>
              <a:t>0[:,:,1] </a:t>
            </a:r>
          </a:p>
          <a:p>
            <a:r>
              <a:rPr lang="en-US" dirty="0">
                <a:solidFill>
                  <a:srgbClr val="FF0000"/>
                </a:solidFill>
              </a:rPr>
              <a:t>Exercise 4</a:t>
            </a:r>
            <a:r>
              <a:rPr lang="en-US" dirty="0"/>
              <a:t>: verify the results in outputs:</a:t>
            </a:r>
          </a:p>
          <a:p>
            <a:pPr lvl="1"/>
            <a:r>
              <a:rPr lang="en-US" dirty="0"/>
              <a:t> 0[:,:,0] and 0[:,:,1] 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4759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http://cs231n.github.io/convolutional-networks/</a:t>
            </a:r>
            <a:endParaRPr lang="en-US" dirty="0"/>
          </a:p>
          <a:p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15" y="1371600"/>
            <a:ext cx="4745385" cy="43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15200" y="273146"/>
            <a:ext cx="179087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2*1+1*(-1)+1*1+</a:t>
            </a:r>
          </a:p>
          <a:p>
            <a:r>
              <a:rPr lang="en-US" dirty="0"/>
              <a:t>1*1+</a:t>
            </a:r>
          </a:p>
          <a:p>
            <a:r>
              <a:rPr lang="en-US" dirty="0"/>
              <a:t>1*1+1*(-1)=3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15000" y="902732"/>
            <a:ext cx="1600200" cy="69746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315200" y="1196476"/>
            <a:ext cx="228601" cy="16252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</p:cNvCxnSpPr>
          <p:nvPr/>
        </p:nvCxnSpPr>
        <p:spPr>
          <a:xfrm>
            <a:off x="8210638" y="1196476"/>
            <a:ext cx="399962" cy="11657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05400" y="1600200"/>
            <a:ext cx="609600" cy="3352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10400" y="1359005"/>
            <a:ext cx="914399" cy="283199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00402" y="4953000"/>
            <a:ext cx="200247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1*(-1)+</a:t>
            </a:r>
          </a:p>
          <a:p>
            <a:r>
              <a:rPr lang="en-US" dirty="0"/>
              <a:t>2*1+1*(1)+2*(-1)+</a:t>
            </a:r>
          </a:p>
          <a:p>
            <a:r>
              <a:rPr lang="en-US" dirty="0"/>
              <a:t>1*(-1)=-1</a:t>
            </a:r>
          </a:p>
          <a:p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315200" y="2438400"/>
            <a:ext cx="8382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398615" y="1676400"/>
            <a:ext cx="554385" cy="533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429473" y="3048000"/>
            <a:ext cx="554385" cy="533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82140" y="4419600"/>
            <a:ext cx="554385" cy="533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804653" y="1987498"/>
            <a:ext cx="2853086" cy="3889037"/>
          </a:xfrm>
          <a:custGeom>
            <a:avLst/>
            <a:gdLst>
              <a:gd name="connsiteX0" fmla="*/ 563307 w 2853086"/>
              <a:gd name="connsiteY0" fmla="*/ 0 h 3889037"/>
              <a:gd name="connsiteX1" fmla="*/ 4087 w 2853086"/>
              <a:gd name="connsiteY1" fmla="*/ 3204178 h 3889037"/>
              <a:gd name="connsiteX2" fmla="*/ 820246 w 2853086"/>
              <a:gd name="connsiteY2" fmla="*/ 3816297 h 3889037"/>
              <a:gd name="connsiteX3" fmla="*/ 2853086 w 2853086"/>
              <a:gd name="connsiteY3" fmla="*/ 3854082 h 388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086" h="3889037">
                <a:moveTo>
                  <a:pt x="563307" y="0"/>
                </a:moveTo>
                <a:cubicBezTo>
                  <a:pt x="262285" y="1284064"/>
                  <a:pt x="-38736" y="2568129"/>
                  <a:pt x="4087" y="3204178"/>
                </a:cubicBezTo>
                <a:cubicBezTo>
                  <a:pt x="46910" y="3840227"/>
                  <a:pt x="345413" y="3707980"/>
                  <a:pt x="820246" y="3816297"/>
                </a:cubicBezTo>
                <a:cubicBezTo>
                  <a:pt x="1295079" y="3924614"/>
                  <a:pt x="2074082" y="3889348"/>
                  <a:pt x="2853086" y="385408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038600" y="3314700"/>
            <a:ext cx="360015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8" idx="1"/>
          </p:cNvCxnSpPr>
          <p:nvPr/>
        </p:nvCxnSpPr>
        <p:spPr>
          <a:xfrm flipH="1">
            <a:off x="3808740" y="4686300"/>
            <a:ext cx="562267" cy="505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86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a 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77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Example: Overview of</a:t>
            </a:r>
            <a:br>
              <a:rPr lang="en-US" altLang="en-US" dirty="0"/>
            </a:br>
            <a:r>
              <a:rPr lang="en-US" altLang="en-US" dirty="0" err="1"/>
              <a:t>Test_example_CNN.m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Read data base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Part I: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cnnsetup.m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Layer 1: input layer (do nothing)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u="sng" dirty="0"/>
              <a:t>Layer 2</a:t>
            </a:r>
            <a:r>
              <a:rPr lang="en-US" u="sng" dirty="0">
                <a:sym typeface="Wingdings" panose="05000000000000000000" pitchFamily="2" charset="2"/>
              </a:rPr>
              <a:t> convolution(conv.) Layer, output maps=6, kernel size=5x5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Layer 3</a:t>
            </a:r>
            <a:r>
              <a:rPr lang="en-US" dirty="0">
                <a:sym typeface="Wingdings" panose="05000000000000000000" pitchFamily="2" charset="2"/>
              </a:rPr>
              <a:t> sub-sample (subs.) Layer, scale=2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u="sng" dirty="0"/>
              <a:t>Layer 4</a:t>
            </a:r>
            <a:r>
              <a:rPr lang="en-US" u="sng" dirty="0">
                <a:sym typeface="Wingdings" panose="05000000000000000000" pitchFamily="2" charset="2"/>
              </a:rPr>
              <a:t> conv. Layer, output maps =12, kernel size=5x5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Layer 5</a:t>
            </a:r>
            <a:r>
              <a:rPr lang="en-US" dirty="0">
                <a:sym typeface="Wingdings" panose="05000000000000000000" pitchFamily="2" charset="2"/>
              </a:rPr>
              <a:t> subs. Layer (output layer), scale =2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Part 2: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cnntrain.m</a:t>
            </a:r>
            <a:r>
              <a:rPr lang="en-US" dirty="0"/>
              <a:t> % train weights using 60,000 samples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err="1"/>
              <a:t>cnnff</a:t>
            </a:r>
            <a:r>
              <a:rPr lang="en-US" dirty="0"/>
              <a:t>( ) % CNN feed forward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err="1"/>
              <a:t>cnndb</a:t>
            </a:r>
            <a:r>
              <a:rPr lang="en-US" dirty="0"/>
              <a:t>( ) % CNN feed back to train weighted in kernels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err="1"/>
              <a:t>cnnapplygrads</a:t>
            </a:r>
            <a:r>
              <a:rPr lang="en-US" dirty="0"/>
              <a:t>( ) % update weights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cnntest.m</a:t>
            </a:r>
            <a:r>
              <a:rPr lang="en-US" dirty="0"/>
              <a:t> % test the system using 10000 samples and show error rate </a:t>
            </a: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E60C44-3CCB-433E-A450-02B9E6E18AE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198" name="Rectangle 1"/>
          <p:cNvSpPr>
            <a:spLocks noChangeArrowheads="1"/>
          </p:cNvSpPr>
          <p:nvPr/>
        </p:nvSpPr>
        <p:spPr bwMode="auto">
          <a:xfrm>
            <a:off x="609600" y="5664200"/>
            <a:ext cx="8305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Matlab example based 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http://www.mathworks.com/matlabcentral/fileexchange/38310-deep-learning-toolbox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en-US" sz="2400" dirty="0"/>
              <a:t>Architecture </a:t>
            </a:r>
            <a:br>
              <a:rPr lang="en-US" altLang="en-US" sz="2400" dirty="0"/>
            </a:br>
            <a:r>
              <a:rPr lang="en-US" altLang="en-US" sz="2400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5F702B-B82A-4704-A1AE-25C92643BC9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9800" y="4038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41910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4600" y="43434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4495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9400" y="46482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71800" y="4800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4114800"/>
            <a:ext cx="1219200" cy="1371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0000" y="4191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62400" y="43434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14800" y="44958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67200" y="4648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19600" y="48006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0" y="4953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24400" y="4038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76800" y="4191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29200" y="4343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81600" y="4495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34000" y="4648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86400" y="4800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38800" y="4953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91200" y="5105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943600" y="5257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96000" y="5410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48400" y="5562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00800" y="5715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3962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019800" y="4114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72200" y="4267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24600" y="4419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77000" y="4572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629400" y="4724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4876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34200" y="5029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086600" y="5181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391400" y="5486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543800" y="5638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8077200" y="4038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77200" y="4267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077200" y="4495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077200" y="4724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8077200" y="4953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8077200" y="5181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8077200" y="5410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77200" y="5638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8077200" y="3810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8077200" y="3581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269" name="TextBox 68"/>
          <p:cNvSpPr txBox="1">
            <a:spLocks noChangeArrowheads="1"/>
          </p:cNvSpPr>
          <p:nvPr/>
        </p:nvSpPr>
        <p:spPr bwMode="auto">
          <a:xfrm>
            <a:off x="7772400" y="990600"/>
            <a:ext cx="133667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Each output neuron corresponds to a character (0,1,2,..,9 etc.)</a:t>
            </a:r>
          </a:p>
        </p:txBody>
      </p:sp>
      <p:sp>
        <p:nvSpPr>
          <p:cNvPr id="9270" name="TextBox 74"/>
          <p:cNvSpPr txBox="1">
            <a:spLocks noChangeArrowheads="1"/>
          </p:cNvSpPr>
          <p:nvPr/>
        </p:nvSpPr>
        <p:spPr bwMode="auto">
          <a:xfrm>
            <a:off x="381000" y="2971800"/>
            <a:ext cx="13716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Image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3x28x28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9271" name="TextBox 75"/>
          <p:cNvSpPr txBox="1">
            <a:spLocks noChangeArrowheads="1"/>
          </p:cNvSpPr>
          <p:nvPr/>
        </p:nvSpPr>
        <p:spPr bwMode="auto">
          <a:xfrm>
            <a:off x="1371600" y="1066800"/>
            <a:ext cx="1676400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1</a:t>
            </a:r>
            <a:r>
              <a:rPr lang="en-US" altLang="en-US" sz="1800" dirty="0">
                <a:sym typeface="Wingdings" pitchFamily="2" charset="2"/>
              </a:rPr>
              <a:t></a:t>
            </a:r>
            <a:r>
              <a:rPr lang="en-US" altLang="en-US" sz="1800" dirty="0"/>
              <a:t>2: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6 </a:t>
            </a:r>
            <a:r>
              <a:rPr lang="en-US" altLang="en-US" sz="1800" dirty="0" err="1"/>
              <a:t>conv.Maps</a:t>
            </a:r>
            <a:r>
              <a:rPr lang="en-US" altLang="en-US" sz="1800" dirty="0"/>
              <a:t>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InputMaps</a:t>
            </a:r>
            <a:r>
              <a:rPr lang="en-US" altLang="en-US" sz="1800" dirty="0"/>
              <a:t>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OutputMaps</a:t>
            </a:r>
            <a:r>
              <a:rPr lang="en-US" altLang="en-US" sz="1800" dirty="0"/>
              <a:t>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Fan_in</a:t>
            </a:r>
            <a:r>
              <a:rPr lang="en-US" altLang="en-US" sz="1800" dirty="0"/>
              <a:t>=5</a:t>
            </a:r>
            <a:r>
              <a:rPr lang="en-US" altLang="en-US" sz="1800" baseline="30000" dirty="0"/>
              <a:t>2</a:t>
            </a:r>
            <a:r>
              <a:rPr lang="en-US" altLang="en-US" sz="1800" dirty="0"/>
              <a:t>=25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Fan_out</a:t>
            </a:r>
            <a:r>
              <a:rPr lang="en-US" altLang="en-US" sz="1800" dirty="0"/>
              <a:t>=6x5</a:t>
            </a:r>
            <a:r>
              <a:rPr lang="en-US" altLang="en-US" sz="1800" baseline="30000" dirty="0"/>
              <a:t>2</a:t>
            </a:r>
            <a:r>
              <a:rPr lang="en-US" altLang="en-US" sz="1800" dirty="0"/>
              <a:t>=150</a:t>
            </a:r>
          </a:p>
        </p:txBody>
      </p:sp>
      <p:sp>
        <p:nvSpPr>
          <p:cNvPr id="9272" name="TextBox 76"/>
          <p:cNvSpPr txBox="1">
            <a:spLocks noChangeArrowheads="1"/>
          </p:cNvSpPr>
          <p:nvPr/>
        </p:nvSpPr>
        <p:spPr bwMode="auto">
          <a:xfrm>
            <a:off x="3048000" y="1066800"/>
            <a:ext cx="1524000" cy="17541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3: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9273" name="TextBox 77"/>
          <p:cNvSpPr txBox="1">
            <a:spLocks noChangeArrowheads="1"/>
          </p:cNvSpPr>
          <p:nvPr/>
        </p:nvSpPr>
        <p:spPr bwMode="auto">
          <a:xfrm>
            <a:off x="4572000" y="304800"/>
            <a:ext cx="1447800" cy="2862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3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4: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conv.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Maps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Fan_in=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6x5</a:t>
            </a:r>
            <a:r>
              <a:rPr lang="en-US" altLang="en-US" sz="1800" baseline="30000"/>
              <a:t>2</a:t>
            </a:r>
            <a:r>
              <a:rPr lang="en-US" altLang="en-US" sz="1800"/>
              <a:t>=150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Fan_out=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12x5</a:t>
            </a:r>
            <a:r>
              <a:rPr lang="en-US" altLang="en-US" sz="1800" baseline="30000"/>
              <a:t>2</a:t>
            </a:r>
            <a:r>
              <a:rPr lang="en-US" altLang="en-US" sz="1800"/>
              <a:t>=300</a:t>
            </a:r>
          </a:p>
        </p:txBody>
      </p:sp>
      <p:sp>
        <p:nvSpPr>
          <p:cNvPr id="9274" name="TextBox 78"/>
          <p:cNvSpPr txBox="1">
            <a:spLocks noChangeArrowheads="1"/>
          </p:cNvSpPr>
          <p:nvPr/>
        </p:nvSpPr>
        <p:spPr bwMode="auto">
          <a:xfrm>
            <a:off x="6019800" y="1066800"/>
            <a:ext cx="17526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9275" name="TextBox 79"/>
          <p:cNvSpPr txBox="1">
            <a:spLocks noChangeArrowheads="1"/>
          </p:cNvSpPr>
          <p:nvPr/>
        </p:nvSpPr>
        <p:spPr bwMode="auto">
          <a:xfrm>
            <a:off x="228600" y="11430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One input (I)</a:t>
            </a:r>
          </a:p>
        </p:txBody>
      </p:sp>
      <p:sp>
        <p:nvSpPr>
          <p:cNvPr id="9276" name="TextBox 83"/>
          <p:cNvSpPr txBox="1">
            <a:spLocks noChangeArrowheads="1"/>
          </p:cNvSpPr>
          <p:nvPr/>
        </p:nvSpPr>
        <p:spPr bwMode="auto">
          <a:xfrm>
            <a:off x="5715000" y="3100388"/>
            <a:ext cx="1395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(subsample):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12x4x4</a:t>
            </a:r>
          </a:p>
        </p:txBody>
      </p:sp>
      <p:sp>
        <p:nvSpPr>
          <p:cNvPr id="9277" name="TextBox 84"/>
          <p:cNvSpPr txBox="1">
            <a:spLocks noChangeArrowheads="1"/>
          </p:cNvSpPr>
          <p:nvPr/>
        </p:nvSpPr>
        <p:spPr bwMode="auto">
          <a:xfrm>
            <a:off x="8270219" y="4096434"/>
            <a:ext cx="9156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outputs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800" y="49530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>
            <a:off x="1219200" y="5029200"/>
            <a:ext cx="1905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0" name="TextBox 88"/>
          <p:cNvSpPr txBox="1">
            <a:spLocks noChangeArrowheads="1"/>
          </p:cNvSpPr>
          <p:nvPr/>
        </p:nvSpPr>
        <p:spPr bwMode="auto">
          <a:xfrm>
            <a:off x="914400" y="51054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505200" y="52578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282" name="TextBox 91"/>
          <p:cNvSpPr txBox="1">
            <a:spLocks noChangeArrowheads="1"/>
          </p:cNvSpPr>
          <p:nvPr/>
        </p:nvSpPr>
        <p:spPr bwMode="auto">
          <a:xfrm>
            <a:off x="3276600" y="56388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93" name="Straight Arrow Connector 92"/>
          <p:cNvCxnSpPr>
            <a:stCxn id="91" idx="2"/>
          </p:cNvCxnSpPr>
          <p:nvPr/>
        </p:nvCxnSpPr>
        <p:spPr>
          <a:xfrm>
            <a:off x="3543300" y="5334000"/>
            <a:ext cx="1181100" cy="762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4" name="TextBox 100"/>
          <p:cNvSpPr txBox="1">
            <a:spLocks noChangeArrowheads="1"/>
          </p:cNvSpPr>
          <p:nvPr/>
        </p:nvSpPr>
        <p:spPr bwMode="auto">
          <a:xfrm>
            <a:off x="4572000" y="51054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800600" y="50292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4953000" y="5181600"/>
            <a:ext cx="1600200" cy="6858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6629400" y="58674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13" name="Straight Arrow Connector 112"/>
          <p:cNvCxnSpPr>
            <a:stCxn id="112" idx="3"/>
            <a:endCxn id="58" idx="1"/>
          </p:cNvCxnSpPr>
          <p:nvPr/>
        </p:nvCxnSpPr>
        <p:spPr>
          <a:xfrm flipV="1">
            <a:off x="6705600" y="5753100"/>
            <a:ext cx="838200" cy="152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9" name="TextBox 116"/>
          <p:cNvSpPr txBox="1">
            <a:spLocks noChangeArrowheads="1"/>
          </p:cNvSpPr>
          <p:nvPr/>
        </p:nvSpPr>
        <p:spPr bwMode="auto">
          <a:xfrm>
            <a:off x="6934200" y="57150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9290" name="TextBox 117"/>
          <p:cNvSpPr txBox="1">
            <a:spLocks noChangeArrowheads="1"/>
          </p:cNvSpPr>
          <p:nvPr/>
        </p:nvSpPr>
        <p:spPr bwMode="auto">
          <a:xfrm>
            <a:off x="3810000" y="51054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9291" name="TextBox 118"/>
          <p:cNvSpPr txBox="1">
            <a:spLocks noChangeArrowheads="1"/>
          </p:cNvSpPr>
          <p:nvPr/>
        </p:nvSpPr>
        <p:spPr bwMode="auto">
          <a:xfrm>
            <a:off x="4583113" y="3214688"/>
            <a:ext cx="10445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(hidden):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12x8x8</a:t>
            </a:r>
          </a:p>
        </p:txBody>
      </p:sp>
      <p:sp>
        <p:nvSpPr>
          <p:cNvPr id="9292" name="TextBox 119"/>
          <p:cNvSpPr txBox="1">
            <a:spLocks noChangeArrowheads="1"/>
          </p:cNvSpPr>
          <p:nvPr/>
        </p:nvSpPr>
        <p:spPr bwMode="auto">
          <a:xfrm>
            <a:off x="3324225" y="3238500"/>
            <a:ext cx="1395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(subsample):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6x12x12</a:t>
            </a:r>
          </a:p>
        </p:txBody>
      </p:sp>
      <p:sp>
        <p:nvSpPr>
          <p:cNvPr id="9293" name="TextBox 120"/>
          <p:cNvSpPr txBox="1">
            <a:spLocks noChangeArrowheads="1"/>
          </p:cNvSpPr>
          <p:nvPr/>
        </p:nvSpPr>
        <p:spPr bwMode="auto">
          <a:xfrm>
            <a:off x="2027238" y="3190875"/>
            <a:ext cx="10429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(hidden):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6x24x24</a:t>
            </a:r>
          </a:p>
        </p:txBody>
      </p:sp>
      <p:sp>
        <p:nvSpPr>
          <p:cNvPr id="9294" name="TextBox 123"/>
          <p:cNvSpPr txBox="1">
            <a:spLocks noChangeArrowheads="1"/>
          </p:cNvSpPr>
          <p:nvPr/>
        </p:nvSpPr>
        <p:spPr bwMode="auto">
          <a:xfrm>
            <a:off x="1676400" y="4876800"/>
            <a:ext cx="690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</a:t>
            </a:r>
          </a:p>
        </p:txBody>
      </p:sp>
      <p:sp>
        <p:nvSpPr>
          <p:cNvPr id="9295" name="TextBox 124"/>
          <p:cNvSpPr txBox="1">
            <a:spLocks noChangeArrowheads="1"/>
          </p:cNvSpPr>
          <p:nvPr/>
        </p:nvSpPr>
        <p:spPr bwMode="auto">
          <a:xfrm>
            <a:off x="457200" y="5791200"/>
            <a:ext cx="4483856" cy="92333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I=input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C=Conv.=convolution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S=Subs=sub sampling </a:t>
            </a:r>
            <a:r>
              <a:rPr lang="en-US" sz="1800" dirty="0"/>
              <a:t>or mean or max pooling</a:t>
            </a:r>
            <a:endParaRPr lang="en-US" altLang="en-US" sz="1800" dirty="0"/>
          </a:p>
        </p:txBody>
      </p:sp>
      <p:sp>
        <p:nvSpPr>
          <p:cNvPr id="9296" name="TextBox 125"/>
          <p:cNvSpPr txBox="1">
            <a:spLocks noChangeArrowheads="1"/>
          </p:cNvSpPr>
          <p:nvPr/>
        </p:nvSpPr>
        <p:spPr bwMode="auto">
          <a:xfrm>
            <a:off x="5257800" y="5486400"/>
            <a:ext cx="690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</a:t>
            </a:r>
          </a:p>
        </p:txBody>
      </p:sp>
      <p:sp>
        <p:nvSpPr>
          <p:cNvPr id="9297" name="TextBox 126"/>
          <p:cNvSpPr txBox="1">
            <a:spLocks noChangeArrowheads="1"/>
          </p:cNvSpPr>
          <p:nvPr/>
        </p:nvSpPr>
        <p:spPr bwMode="auto">
          <a:xfrm>
            <a:off x="6324600" y="6096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3429000" y="54102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6553200" y="59436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305800" y="3562350"/>
            <a:ext cx="0" cy="222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used in training of a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set</a:t>
            </a:r>
          </a:p>
          <a:p>
            <a:pPr marL="742950" lvl="2" indent="-342900"/>
            <a:r>
              <a:rPr lang="en-US" dirty="0"/>
              <a:t>Around </a:t>
            </a:r>
            <a:r>
              <a:rPr lang="en-US" dirty="0">
                <a:sym typeface="Symbol"/>
              </a:rPr>
              <a:t> </a:t>
            </a:r>
            <a:r>
              <a:rPr lang="en-US" dirty="0"/>
              <a:t>60-70 % of the total data</a:t>
            </a:r>
          </a:p>
          <a:p>
            <a:pPr marL="742950" lvl="2" indent="-342900"/>
            <a:r>
              <a:rPr lang="en-US" dirty="0"/>
              <a:t>Used to train the system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Validation set (optional) </a:t>
            </a:r>
          </a:p>
          <a:p>
            <a:pPr marL="742950" lvl="2" indent="-342900"/>
            <a:r>
              <a:rPr lang="en-US" dirty="0"/>
              <a:t>Around </a:t>
            </a:r>
            <a:r>
              <a:rPr lang="en-US" dirty="0">
                <a:sym typeface="Symbol"/>
              </a:rPr>
              <a:t> </a:t>
            </a:r>
            <a:r>
              <a:rPr lang="en-US" dirty="0"/>
              <a:t>10-20 % of the total data</a:t>
            </a:r>
          </a:p>
          <a:p>
            <a:pPr marL="742950" lvl="2" indent="-342900"/>
            <a:r>
              <a:rPr lang="en-US" dirty="0"/>
              <a:t>Used to tune the parameters of the model of the system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Test set</a:t>
            </a:r>
          </a:p>
          <a:p>
            <a:pPr marL="742950" lvl="2" indent="-342900"/>
            <a:r>
              <a:rPr lang="en-US" dirty="0"/>
              <a:t>Around </a:t>
            </a:r>
            <a:r>
              <a:rPr lang="en-US" dirty="0">
                <a:sym typeface="Symbol"/>
              </a:rPr>
              <a:t> </a:t>
            </a:r>
            <a:r>
              <a:rPr lang="en-US" dirty="0"/>
              <a:t>10-20 % of the total data</a:t>
            </a:r>
          </a:p>
          <a:p>
            <a:pPr marL="742950" lvl="2" indent="-342900"/>
            <a:r>
              <a:rPr lang="en-US" dirty="0"/>
              <a:t>Used to  test the system</a:t>
            </a:r>
          </a:p>
          <a:p>
            <a:pPr marL="342900" lvl="1" indent="-342900"/>
            <a:r>
              <a:rPr lang="en-US" dirty="0"/>
              <a:t>Data in the above sets cannot be overlapped, the exact  % depends on applications and your choice.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02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Architecture Overview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Regular Neural Networks</a:t>
            </a:r>
          </a:p>
          <a:p>
            <a:pPr lvl="1"/>
            <a:r>
              <a:rPr lang="en-US" altLang="en-US" dirty="0"/>
              <a:t>Each neuron is connected to all neurons in the previous layer</a:t>
            </a:r>
          </a:p>
          <a:p>
            <a:pPr lvl="1"/>
            <a:r>
              <a:rPr lang="en-US" altLang="en-US" dirty="0"/>
              <a:t>Do scale well to full images</a:t>
            </a:r>
          </a:p>
          <a:p>
            <a:r>
              <a:rPr lang="en-US" altLang="en-US" dirty="0"/>
              <a:t>Convolutional Neural Networks</a:t>
            </a:r>
          </a:p>
          <a:p>
            <a:pPr lvl="1"/>
            <a:r>
              <a:rPr lang="en-US" altLang="en-US" dirty="0"/>
              <a:t>Layers of a </a:t>
            </a:r>
            <a:r>
              <a:rPr lang="en-US" altLang="en-US" dirty="0" err="1"/>
              <a:t>Convnet</a:t>
            </a:r>
            <a:r>
              <a:rPr lang="en-US" altLang="en-US" dirty="0"/>
              <a:t> have neurons </a:t>
            </a:r>
            <a:r>
              <a:rPr lang="en-US" altLang="en-US" dirty="0" err="1"/>
              <a:t>arraged</a:t>
            </a:r>
            <a:r>
              <a:rPr lang="en-US" altLang="en-US" dirty="0"/>
              <a:t> in 3 dimensions: width, height, depth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70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Warning: </a:t>
            </a:r>
            <a:r>
              <a:rPr lang="en-US" dirty="0"/>
              <a:t>How to train a neural network to avoid data over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Over-fitting: the system works well for training data but not testing data, so extensive training may not help.</a:t>
            </a:r>
          </a:p>
          <a:p>
            <a:r>
              <a:rPr lang="en-US" dirty="0"/>
              <a:t>What should we do: Use validation data to tune(</a:t>
            </a:r>
            <a:r>
              <a:rPr lang="zh-CN" altLang="en-US" dirty="0"/>
              <a:t>调优</a:t>
            </a:r>
            <a:r>
              <a:rPr lang="en-US" dirty="0"/>
              <a:t>) the system to reduce the </a:t>
            </a:r>
            <a:r>
              <a:rPr lang="en-US" u="sng" dirty="0">
                <a:solidFill>
                  <a:srgbClr val="FF0000"/>
                </a:solidFill>
              </a:rPr>
              <a:t>test error at early stop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12" y="2487892"/>
            <a:ext cx="4293388" cy="2922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03" y="6068199"/>
            <a:ext cx="765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https://stats.stackexchange.com/questions/131233/neural-network-over-fitting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4889" y="5329535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cycles (epoch)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3749458"/>
            <a:ext cx="15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Early stopping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803807" y="2444261"/>
            <a:ext cx="240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from loss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42380" y="2620689"/>
            <a:ext cx="159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 curve using testing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96195" y="5329535"/>
            <a:ext cx="1580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 using training data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77200" y="3544019"/>
            <a:ext cx="161942" cy="5747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865668" y="4957464"/>
            <a:ext cx="171501" cy="4527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850612" y="4495800"/>
            <a:ext cx="2921788" cy="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5453" y="4594098"/>
            <a:ext cx="233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u="sng" dirty="0">
                <a:solidFill>
                  <a:srgbClr val="FF0000"/>
                </a:solidFill>
              </a:rPr>
              <a:t>test error at early stop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850612" y="4495800"/>
            <a:ext cx="254788" cy="1846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55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Same idea from the view point of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6096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1" y="5943600"/>
            <a:ext cx="87629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https://www.researchgate.net/publication/313508637_Detection_and_characterization_of_Coordinate_Measuring_Ma-_chine_CMM_probes_using_deep_networks_for_improved_quality_assurance_of_machine_parts/figures?lo=1</a:t>
            </a:r>
            <a:endParaRPr lang="en-US" sz="1100" dirty="0"/>
          </a:p>
          <a:p>
            <a:r>
              <a:rPr lang="en-US" sz="1100" dirty="0"/>
              <a:t>By https://www.researchgate.net/profile/Binu_Nair</a:t>
            </a:r>
          </a:p>
        </p:txBody>
      </p:sp>
    </p:spTree>
    <p:extLst>
      <p:ext uri="{BB962C8B-B14F-4D97-AF65-F5344CB8AC3E}">
        <p14:creationId xmlns:p14="http://schemas.microsoft.com/office/powerpoint/2010/main" val="3941467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br>
              <a:rPr lang="en-US" altLang="en-US"/>
            </a:br>
            <a:r>
              <a:rPr lang="en-US" altLang="en-US"/>
              <a:t>Part A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</a:endParaRPr>
          </a:p>
          <a:p>
            <a:pPr eaLnBrk="1" hangingPunct="1"/>
            <a:r>
              <a:rPr lang="en-US" altLang="en-US">
                <a:solidFill>
                  <a:srgbClr val="898989"/>
                </a:solidFill>
              </a:rPr>
              <a:t>Feed forward part of </a:t>
            </a:r>
          </a:p>
          <a:p>
            <a:pPr eaLnBrk="1" hangingPunct="1"/>
            <a:r>
              <a:rPr lang="en-US" altLang="en-US">
                <a:solidFill>
                  <a:srgbClr val="898989"/>
                </a:solidFill>
              </a:rPr>
              <a:t>cnnff( )</a:t>
            </a:r>
          </a:p>
          <a:p>
            <a:pPr eaLnBrk="1" hangingPunct="1"/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1103AF-3E75-47B7-A01F-B0FE5E79F89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246" name="TextBox 1"/>
          <p:cNvSpPr txBox="1">
            <a:spLocks noChangeArrowheads="1"/>
          </p:cNvSpPr>
          <p:nvPr/>
        </p:nvSpPr>
        <p:spPr bwMode="auto">
          <a:xfrm>
            <a:off x="457200" y="5867400"/>
            <a:ext cx="8356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Matlab example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http://www.mathworks.com/matlabcentral/fileexchange/38310-deep-learning-toolbox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/>
              <a:t>Cnnff.m</a:t>
            </a:r>
            <a:br>
              <a:rPr lang="en-US" altLang="en-US" dirty="0"/>
            </a:br>
            <a:r>
              <a:rPr lang="en-US" altLang="en-US" sz="3600" u="sng" dirty="0"/>
              <a:t>C</a:t>
            </a:r>
            <a:r>
              <a:rPr lang="en-US" altLang="en-US" sz="3600" dirty="0"/>
              <a:t>onvolution </a:t>
            </a:r>
            <a:r>
              <a:rPr lang="en-US" altLang="en-US" sz="3600" u="sng" dirty="0"/>
              <a:t>N</a:t>
            </a:r>
            <a:r>
              <a:rPr lang="en-US" altLang="en-US" sz="3600" dirty="0"/>
              <a:t>eural </a:t>
            </a:r>
            <a:r>
              <a:rPr lang="en-US" altLang="en-US" sz="3600" u="sng" dirty="0"/>
              <a:t>N</a:t>
            </a:r>
            <a:r>
              <a:rPr lang="en-US" altLang="en-US" sz="3600" dirty="0"/>
              <a:t>etworks </a:t>
            </a:r>
            <a:r>
              <a:rPr lang="en-US" altLang="en-US" sz="3600" u="sng" dirty="0"/>
              <a:t>f</a:t>
            </a:r>
            <a:r>
              <a:rPr lang="en-US" altLang="en-US" sz="3600" dirty="0"/>
              <a:t>eed </a:t>
            </a:r>
            <a:r>
              <a:rPr lang="en-US" altLang="en-US" sz="3600" u="sng" dirty="0"/>
              <a:t>f</a:t>
            </a:r>
            <a:r>
              <a:rPr lang="en-US" altLang="en-US" sz="3600" dirty="0"/>
              <a:t>orward</a:t>
            </a:r>
            <a:endParaRPr lang="en-US" alt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This is the feed forward part</a:t>
            </a:r>
          </a:p>
          <a:p>
            <a:pPr eaLnBrk="1" hangingPunct="1"/>
            <a:r>
              <a:rPr lang="en-US" altLang="en-US" dirty="0"/>
              <a:t>Assume all the weights are initialized or calculated, we show how to get the output from inputs.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Ref: CNN </a:t>
            </a:r>
            <a:r>
              <a:rPr lang="en-US" altLang="en-US" dirty="0" err="1"/>
              <a:t>Matlab</a:t>
            </a:r>
            <a:r>
              <a:rPr lang="en-US" altLang="en-US" dirty="0"/>
              <a:t> example </a:t>
            </a:r>
            <a:r>
              <a:rPr lang="en-US" altLang="en-US" dirty="0">
                <a:hlinkClick r:id="rId3"/>
              </a:rPr>
              <a:t>http://www.mathworks.com/matlabcentral/fileexchange/38310-deep-learning-toolbox</a:t>
            </a: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1126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22CB3D-FF61-4CA4-B09A-5925E9EE15E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800"/>
              <a:t>Layer 1</a:t>
            </a:r>
            <a:r>
              <a:rPr lang="en-US" altLang="en-US" sz="2800">
                <a:sym typeface="Wingdings" pitchFamily="2" charset="2"/>
              </a:rPr>
              <a:t></a:t>
            </a:r>
            <a:r>
              <a:rPr lang="en-US" altLang="en-US" sz="2800"/>
              <a:t>2</a:t>
            </a:r>
            <a:br>
              <a:rPr lang="en-US" altLang="en-US" sz="2800"/>
            </a:br>
            <a:r>
              <a:rPr lang="en-US" altLang="en-US" sz="2800"/>
              <a:t>(Input to hidden):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152400"/>
            <a:ext cx="4114800" cy="6705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Convolute layer 1 with  different kernels (map_index1=1,2,.,6) and produce 6 output maps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Inputs : </a:t>
            </a:r>
          </a:p>
          <a:p>
            <a:pPr marL="742950" lvl="2" indent="-342900" eaLnBrk="1" hangingPunct="1">
              <a:lnSpc>
                <a:spcPct val="80000"/>
              </a:lnSpc>
            </a:pPr>
            <a:r>
              <a:rPr lang="en-US" altLang="en-US" sz="1400" dirty="0"/>
              <a:t>input layer 1, a 28x28 image</a:t>
            </a:r>
          </a:p>
          <a:p>
            <a:pPr marL="742950" lvl="2" indent="-342900" eaLnBrk="1" hangingPunct="1">
              <a:lnSpc>
                <a:spcPct val="80000"/>
              </a:lnSpc>
            </a:pPr>
            <a:r>
              <a:rPr lang="en-US" altLang="en-US" sz="1400" dirty="0"/>
              <a:t>6 different kernels : k(1),.,,,k(6) , each k is 5x5, K are dendrites of neurons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Output : </a:t>
            </a:r>
            <a:r>
              <a:rPr lang="en-US" altLang="en-US" sz="1600" dirty="0"/>
              <a:t>6 output maps each 24x24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For(</a:t>
            </a:r>
            <a:r>
              <a:rPr lang="en-US" altLang="en-US" sz="1600" dirty="0" err="1"/>
              <a:t>map_index</a:t>
            </a:r>
            <a:r>
              <a:rPr lang="en-US" altLang="en-US" sz="1600" dirty="0"/>
              <a:t>=1:6)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layer_2(</a:t>
            </a:r>
            <a:r>
              <a:rPr lang="en-US" altLang="en-US" sz="1600" dirty="0" err="1"/>
              <a:t>map_index</a:t>
            </a:r>
            <a:r>
              <a:rPr lang="en-US" altLang="en-US" sz="1600" dirty="0"/>
              <a:t>)=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                    I*k(</a:t>
            </a:r>
            <a:r>
              <a:rPr lang="en-US" altLang="en-US" sz="1600" dirty="0" err="1"/>
              <a:t>map_index</a:t>
            </a:r>
            <a:r>
              <a:rPr lang="en-US" altLang="en-US" sz="1600" dirty="0"/>
              <a:t>)</a:t>
            </a:r>
            <a:r>
              <a:rPr lang="en-US" altLang="en-US" sz="1600" baseline="-25000" dirty="0"/>
              <a:t>valid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Discussion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“Valid” means only consider overlapped areas, so if layer 1 is 28x28, kernel is 5x5 each, each output map is 24x24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In </a:t>
            </a:r>
            <a:r>
              <a:rPr lang="en-US" altLang="en-US" sz="1600" dirty="0" err="1"/>
              <a:t>Matlab</a:t>
            </a:r>
            <a:r>
              <a:rPr lang="en-US" altLang="en-US" sz="1600" dirty="0"/>
              <a:t> &gt; use </a:t>
            </a:r>
            <a:r>
              <a:rPr lang="en-US" altLang="en-US" sz="1600" dirty="0" err="1"/>
              <a:t>convn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I,k,’valid</a:t>
            </a:r>
            <a:r>
              <a:rPr lang="en-US" altLang="en-US" sz="1600" dirty="0"/>
              <a:t>’)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Example: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I=rand(28,28)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k=rand(5,5)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size(</a:t>
            </a:r>
            <a:r>
              <a:rPr lang="en-US" altLang="en-US" sz="1600" dirty="0" err="1"/>
              <a:t>convn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I,k,’valid</a:t>
            </a:r>
            <a:r>
              <a:rPr lang="en-US" altLang="en-US" sz="1600" dirty="0"/>
              <a:t>’))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&gt; </a:t>
            </a:r>
            <a:r>
              <a:rPr lang="en-US" altLang="en-US" sz="1600" dirty="0" err="1"/>
              <a:t>ans</a:t>
            </a:r>
            <a:r>
              <a:rPr lang="en-US" altLang="en-US" sz="16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&gt; 24 24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1500" dirty="0"/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528A88-E34A-42BA-8F42-D954450523D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9800" y="4038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41910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4600" y="43434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4495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9400" y="46482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71800" y="4800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4114800"/>
            <a:ext cx="1219200" cy="1371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25" name="TextBox 74"/>
          <p:cNvSpPr txBox="1">
            <a:spLocks noChangeArrowheads="1"/>
          </p:cNvSpPr>
          <p:nvPr/>
        </p:nvSpPr>
        <p:spPr bwMode="auto">
          <a:xfrm>
            <a:off x="381000" y="2971800"/>
            <a:ext cx="13716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Image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 (</a:t>
            </a:r>
            <a:r>
              <a:rPr lang="en-US" altLang="en-US" sz="1800" dirty="0" err="1"/>
              <a:t>i</a:t>
            </a:r>
            <a:r>
              <a:rPr lang="en-US" altLang="en-US" sz="1800" dirty="0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3x28x28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13326" name="TextBox 75"/>
          <p:cNvSpPr txBox="1">
            <a:spLocks noChangeArrowheads="1"/>
          </p:cNvSpPr>
          <p:nvPr/>
        </p:nvSpPr>
        <p:spPr bwMode="auto">
          <a:xfrm>
            <a:off x="1371600" y="1066800"/>
            <a:ext cx="1676400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2: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 conv.Maps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Fan_in=5</a:t>
            </a:r>
            <a:r>
              <a:rPr lang="en-US" altLang="en-US" sz="1800" baseline="30000"/>
              <a:t>2</a:t>
            </a:r>
            <a:r>
              <a:rPr lang="en-US" altLang="en-US" sz="1800"/>
              <a:t>=25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Fan_out=6x5</a:t>
            </a:r>
            <a:r>
              <a:rPr lang="en-US" altLang="en-US" sz="1800" baseline="30000"/>
              <a:t>2</a:t>
            </a:r>
            <a:r>
              <a:rPr lang="en-US" altLang="en-US" sz="1800"/>
              <a:t>=150</a:t>
            </a:r>
          </a:p>
        </p:txBody>
      </p:sp>
      <p:sp>
        <p:nvSpPr>
          <p:cNvPr id="13327" name="TextBox 79"/>
          <p:cNvSpPr txBox="1">
            <a:spLocks noChangeArrowheads="1"/>
          </p:cNvSpPr>
          <p:nvPr/>
        </p:nvSpPr>
        <p:spPr bwMode="auto">
          <a:xfrm>
            <a:off x="228600" y="11430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One input (I)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800" y="49530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>
            <a:off x="1219200" y="5029200"/>
            <a:ext cx="1981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0" name="TextBox 88"/>
          <p:cNvSpPr txBox="1">
            <a:spLocks noChangeArrowheads="1"/>
          </p:cNvSpPr>
          <p:nvPr/>
        </p:nvSpPr>
        <p:spPr bwMode="auto">
          <a:xfrm>
            <a:off x="914400" y="51054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505200" y="52578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32" name="TextBox 91"/>
          <p:cNvSpPr txBox="1">
            <a:spLocks noChangeArrowheads="1"/>
          </p:cNvSpPr>
          <p:nvPr/>
        </p:nvSpPr>
        <p:spPr bwMode="auto">
          <a:xfrm>
            <a:off x="3276600" y="56388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sp>
        <p:nvSpPr>
          <p:cNvPr id="13333" name="TextBox 120"/>
          <p:cNvSpPr txBox="1">
            <a:spLocks noChangeArrowheads="1"/>
          </p:cNvSpPr>
          <p:nvPr/>
        </p:nvSpPr>
        <p:spPr bwMode="auto">
          <a:xfrm>
            <a:off x="2057400" y="3352800"/>
            <a:ext cx="115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2(c):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6x24x24</a:t>
            </a:r>
          </a:p>
        </p:txBody>
      </p:sp>
      <p:sp>
        <p:nvSpPr>
          <p:cNvPr id="13334" name="TextBox 123"/>
          <p:cNvSpPr txBox="1">
            <a:spLocks noChangeArrowheads="1"/>
          </p:cNvSpPr>
          <p:nvPr/>
        </p:nvSpPr>
        <p:spPr bwMode="auto">
          <a:xfrm>
            <a:off x="1752600" y="5257800"/>
            <a:ext cx="118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Conv.*K(6)</a:t>
            </a:r>
          </a:p>
        </p:txBody>
      </p:sp>
      <p:sp>
        <p:nvSpPr>
          <p:cNvPr id="13335" name="TextBox 124"/>
          <p:cNvSpPr txBox="1">
            <a:spLocks noChangeArrowheads="1"/>
          </p:cNvSpPr>
          <p:nvPr/>
        </p:nvSpPr>
        <p:spPr bwMode="auto">
          <a:xfrm>
            <a:off x="457200" y="5791200"/>
            <a:ext cx="2189163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I=input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C=Conv.=convolution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S=Subs=sub sampling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3429000" y="54102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1000" y="40386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1000" y="40386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9" name="TextBox 9"/>
          <p:cNvSpPr txBox="1">
            <a:spLocks noChangeArrowheads="1"/>
          </p:cNvSpPr>
          <p:nvPr/>
        </p:nvSpPr>
        <p:spPr bwMode="auto">
          <a:xfrm>
            <a:off x="1752600" y="3962400"/>
            <a:ext cx="238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</a:t>
            </a:r>
          </a:p>
        </p:txBody>
      </p:sp>
      <p:sp>
        <p:nvSpPr>
          <p:cNvPr id="13340" name="TextBox 89"/>
          <p:cNvSpPr txBox="1">
            <a:spLocks noChangeArrowheads="1"/>
          </p:cNvSpPr>
          <p:nvPr/>
        </p:nvSpPr>
        <p:spPr bwMode="auto">
          <a:xfrm>
            <a:off x="228600" y="5410200"/>
            <a:ext cx="239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</a:t>
            </a:r>
          </a:p>
        </p:txBody>
      </p:sp>
      <p:sp>
        <p:nvSpPr>
          <p:cNvPr id="13341" name="TextBox 94"/>
          <p:cNvSpPr txBox="1">
            <a:spLocks noChangeArrowheads="1"/>
          </p:cNvSpPr>
          <p:nvPr/>
        </p:nvSpPr>
        <p:spPr bwMode="auto">
          <a:xfrm>
            <a:off x="3124200" y="3581400"/>
            <a:ext cx="13525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Map_index=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6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143000" y="4114800"/>
            <a:ext cx="1295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3" name="Rectangle 7"/>
          <p:cNvSpPr>
            <a:spLocks noChangeArrowheads="1"/>
          </p:cNvSpPr>
          <p:nvPr/>
        </p:nvSpPr>
        <p:spPr bwMode="auto">
          <a:xfrm>
            <a:off x="1371600" y="4343400"/>
            <a:ext cx="118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Conv.*K(1)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800"/>
              <a:t>Layer 2</a:t>
            </a:r>
            <a:r>
              <a:rPr lang="en-US" altLang="en-US" sz="2800">
                <a:sym typeface="Wingdings" pitchFamily="2" charset="2"/>
              </a:rPr>
              <a:t></a:t>
            </a:r>
            <a:r>
              <a:rPr lang="en-US" altLang="en-US" sz="2800"/>
              <a:t>3:</a:t>
            </a:r>
            <a:br>
              <a:rPr lang="en-US" altLang="en-US" sz="2800"/>
            </a:br>
            <a:r>
              <a:rPr lang="en-US" altLang="en-US" sz="2800"/>
              <a:t>(hidden to subsample)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 </a:t>
            </a:r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59136E-82A5-4A5F-8C5F-DABCE91E729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600" y="4114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" y="42672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4400" y="4419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6800" y="45720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19200" y="47244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71600" y="4876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09800" y="4267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62200" y="44196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14600" y="4572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7000" y="47244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19400" y="48768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71800" y="5029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54" name="TextBox 76"/>
          <p:cNvSpPr txBox="1">
            <a:spLocks noChangeArrowheads="1"/>
          </p:cNvSpPr>
          <p:nvPr/>
        </p:nvSpPr>
        <p:spPr bwMode="auto">
          <a:xfrm>
            <a:off x="762000" y="1219200"/>
            <a:ext cx="1524000" cy="17541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3: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905000" y="53340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56" name="TextBox 91"/>
          <p:cNvSpPr txBox="1">
            <a:spLocks noChangeArrowheads="1"/>
          </p:cNvSpPr>
          <p:nvPr/>
        </p:nvSpPr>
        <p:spPr bwMode="auto">
          <a:xfrm>
            <a:off x="1676400" y="5715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93" name="Straight Arrow Connector 92"/>
          <p:cNvCxnSpPr>
            <a:stCxn id="91" idx="2"/>
          </p:cNvCxnSpPr>
          <p:nvPr/>
        </p:nvCxnSpPr>
        <p:spPr>
          <a:xfrm flipV="1">
            <a:off x="1943100" y="5257800"/>
            <a:ext cx="1181100" cy="152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8" name="TextBox 117"/>
          <p:cNvSpPr txBox="1">
            <a:spLocks noChangeArrowheads="1"/>
          </p:cNvSpPr>
          <p:nvPr/>
        </p:nvSpPr>
        <p:spPr bwMode="auto">
          <a:xfrm>
            <a:off x="2209800" y="51816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14359" name="TextBox 119"/>
          <p:cNvSpPr txBox="1">
            <a:spLocks noChangeArrowheads="1"/>
          </p:cNvSpPr>
          <p:nvPr/>
        </p:nvSpPr>
        <p:spPr bwMode="auto">
          <a:xfrm>
            <a:off x="1905000" y="3429000"/>
            <a:ext cx="1201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3 (s):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6x12x12</a:t>
            </a:r>
          </a:p>
        </p:txBody>
      </p:sp>
      <p:sp>
        <p:nvSpPr>
          <p:cNvPr id="14360" name="TextBox 120"/>
          <p:cNvSpPr txBox="1">
            <a:spLocks noChangeArrowheads="1"/>
          </p:cNvSpPr>
          <p:nvPr/>
        </p:nvSpPr>
        <p:spPr bwMode="auto">
          <a:xfrm>
            <a:off x="457200" y="3429000"/>
            <a:ext cx="1209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 (c):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6x24x24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28800" y="54864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953000" y="1524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2300"/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Sub-sample layer 2 to layer 3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6 maps of layer 2, each is 24x24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/>
              <a:t>Output :</a:t>
            </a:r>
            <a:r>
              <a:rPr lang="en-US" altLang="en-US" sz="2500"/>
              <a:t> 6 maps of layer 3, each is 12 x12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/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For(map_index=1:6)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For each input map, calculate the average of 2x2 pixels and the result is saved in output maps.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Hence resolution is reduced from 24x24 to 12x12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/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/>
              <a:t>Discussion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2200"/>
          </a:p>
        </p:txBody>
      </p:sp>
      <p:sp>
        <p:nvSpPr>
          <p:cNvPr id="14363" name="TextBox 94"/>
          <p:cNvSpPr txBox="1">
            <a:spLocks noChangeArrowheads="1"/>
          </p:cNvSpPr>
          <p:nvPr/>
        </p:nvSpPr>
        <p:spPr bwMode="auto">
          <a:xfrm>
            <a:off x="3429000" y="3962400"/>
            <a:ext cx="13525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Map_index=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6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52400" y="-109538"/>
            <a:ext cx="8229600" cy="1143001"/>
          </a:xfrm>
        </p:spPr>
        <p:txBody>
          <a:bodyPr/>
          <a:lstStyle/>
          <a:p>
            <a:pPr algn="l" eaLnBrk="1" hangingPunct="1"/>
            <a:r>
              <a:rPr lang="en-US" altLang="en-US" sz="2400"/>
              <a:t>Layer 3</a:t>
            </a:r>
            <a:r>
              <a:rPr lang="en-US" altLang="en-US" sz="2400">
                <a:sym typeface="Wingdings" pitchFamily="2" charset="2"/>
              </a:rPr>
              <a:t></a:t>
            </a:r>
            <a:r>
              <a:rPr lang="en-US" altLang="en-US" sz="2400"/>
              <a:t>4:</a:t>
            </a:r>
            <a:br>
              <a:rPr lang="en-US" altLang="en-US" sz="2400"/>
            </a:br>
            <a:r>
              <a:rPr lang="en-US" altLang="en-US" sz="2400"/>
              <a:t>(subsample to hidden)</a:t>
            </a:r>
          </a:p>
        </p:txBody>
      </p:sp>
      <p:sp>
        <p:nvSpPr>
          <p:cNvPr id="15390" name="Content Placeholder 1"/>
          <p:cNvSpPr>
            <a:spLocks noGrp="1"/>
          </p:cNvSpPr>
          <p:nvPr>
            <p:ph idx="1"/>
          </p:nvPr>
        </p:nvSpPr>
        <p:spPr>
          <a:xfrm>
            <a:off x="8458200" y="6080125"/>
            <a:ext cx="228600" cy="46038"/>
          </a:xfrm>
        </p:spPr>
        <p:txBody>
          <a:bodyPr>
            <a:normAutofit fontScale="25000" lnSpcReduction="20000"/>
          </a:bodyPr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9A8EC5-2ABE-49CB-8D68-0BE9DE54E40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3400" y="4267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5800" y="44196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" y="4572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0600" y="47244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3000" y="48768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95400" y="5029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47800" y="4114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00200" y="4267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752600" y="4419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05000" y="4572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57400" y="4724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09800" y="4876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362200" y="5029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14600" y="5181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67000" y="5334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19400" y="5486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71800" y="5638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24200" y="5791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383" name="TextBox 77"/>
          <p:cNvSpPr txBox="1">
            <a:spLocks noChangeArrowheads="1"/>
          </p:cNvSpPr>
          <p:nvPr/>
        </p:nvSpPr>
        <p:spPr bwMode="auto">
          <a:xfrm>
            <a:off x="381000" y="838200"/>
            <a:ext cx="3124200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3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4: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conv.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Maps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Fan_in=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6x5</a:t>
            </a:r>
            <a:r>
              <a:rPr lang="en-US" altLang="en-US" sz="1800" baseline="30000"/>
              <a:t>2</a:t>
            </a:r>
            <a:r>
              <a:rPr lang="en-US" altLang="en-US" sz="1800"/>
              <a:t>=150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Fan_out=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12x5</a:t>
            </a:r>
            <a:r>
              <a:rPr lang="en-US" altLang="en-US" sz="1800" baseline="30000"/>
              <a:t>2</a:t>
            </a:r>
            <a:r>
              <a:rPr lang="en-US" altLang="en-US" sz="1800"/>
              <a:t>=300</a:t>
            </a:r>
          </a:p>
        </p:txBody>
      </p:sp>
      <p:sp>
        <p:nvSpPr>
          <p:cNvPr id="15384" name="TextBox 100"/>
          <p:cNvSpPr txBox="1">
            <a:spLocks noChangeArrowheads="1"/>
          </p:cNvSpPr>
          <p:nvPr/>
        </p:nvSpPr>
        <p:spPr bwMode="auto">
          <a:xfrm>
            <a:off x="1295400" y="51816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524000" y="51054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52600" y="5029200"/>
            <a:ext cx="1524000" cy="9144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87" name="TextBox 118"/>
          <p:cNvSpPr txBox="1">
            <a:spLocks noChangeArrowheads="1"/>
          </p:cNvSpPr>
          <p:nvPr/>
        </p:nvSpPr>
        <p:spPr bwMode="auto">
          <a:xfrm>
            <a:off x="1752600" y="3429000"/>
            <a:ext cx="115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4(c):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12x8x8</a:t>
            </a:r>
          </a:p>
        </p:txBody>
      </p:sp>
      <p:sp>
        <p:nvSpPr>
          <p:cNvPr id="15388" name="TextBox 119"/>
          <p:cNvSpPr txBox="1">
            <a:spLocks noChangeArrowheads="1"/>
          </p:cNvSpPr>
          <p:nvPr/>
        </p:nvSpPr>
        <p:spPr bwMode="auto">
          <a:xfrm>
            <a:off x="228600" y="3429000"/>
            <a:ext cx="1363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Layer3 L3(s):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6x12x12</a:t>
            </a:r>
          </a:p>
        </p:txBody>
      </p:sp>
      <p:sp>
        <p:nvSpPr>
          <p:cNvPr id="15389" name="TextBox 125"/>
          <p:cNvSpPr txBox="1">
            <a:spLocks noChangeArrowheads="1"/>
          </p:cNvSpPr>
          <p:nvPr/>
        </p:nvSpPr>
        <p:spPr bwMode="auto">
          <a:xfrm>
            <a:off x="533400" y="5943600"/>
            <a:ext cx="238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</a:t>
            </a:r>
          </a:p>
        </p:txBody>
      </p:sp>
      <p:sp>
        <p:nvSpPr>
          <p:cNvPr id="85" name="Content Placeholder 2"/>
          <p:cNvSpPr txBox="1">
            <a:spLocks/>
          </p:cNvSpPr>
          <p:nvPr/>
        </p:nvSpPr>
        <p:spPr bwMode="auto">
          <a:xfrm>
            <a:off x="4495800" y="152400"/>
            <a:ext cx="4114800" cy="637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Conv. layer 3 with kernels to produce layer 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6 maps of layer3(L3{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=1:6}), each is 12x12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Kernel set: totally 6x12 kernels, each is 5x5,i.e.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K{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=1:6}{j=1:12}, each K{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}{j} is 5x5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12 bias{j=1:12} in this layer, each is a scalar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Output :</a:t>
            </a:r>
            <a:r>
              <a:rPr lang="en-US" altLang="en-US" sz="1700" dirty="0"/>
              <a:t> 12 maps of layer4(L4{j=1:12}), each is 8x8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for(j=1:12)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{  for (</a:t>
            </a:r>
            <a:r>
              <a:rPr lang="en-US" altLang="en-US" sz="1600" dirty="0" err="1"/>
              <a:t>i</a:t>
            </a:r>
            <a:r>
              <a:rPr lang="en-US" altLang="en-US" sz="1600" dirty="0"/>
              <a:t>=1:6)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{clear z, i.e. z=0;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  z=</a:t>
            </a:r>
            <a:r>
              <a:rPr lang="en-US" altLang="en-US" sz="1600" dirty="0" err="1"/>
              <a:t>z+covn</a:t>
            </a:r>
            <a:r>
              <a:rPr lang="en-US" altLang="en-US" sz="1600" dirty="0"/>
              <a:t> (L3{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}, k{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}{j},’valid’)] %z is 8x8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L4{j}=</a:t>
            </a:r>
            <a:r>
              <a:rPr lang="en-US" altLang="en-US" sz="1600" dirty="0" err="1"/>
              <a:t>sigm</a:t>
            </a:r>
            <a:r>
              <a:rPr lang="en-US" altLang="en-US" sz="1600" dirty="0"/>
              <a:t>(</a:t>
            </a:r>
            <a:r>
              <a:rPr lang="en-US" altLang="en-US" sz="1600" dirty="0" err="1"/>
              <a:t>z+bais</a:t>
            </a:r>
            <a:r>
              <a:rPr lang="en-US" altLang="en-US" sz="1600" dirty="0"/>
              <a:t>{j}) %L4{j} is 8x8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function X = </a:t>
            </a:r>
            <a:r>
              <a:rPr lang="en-US" altLang="en-US" sz="1600" dirty="0" err="1"/>
              <a:t>sigm</a:t>
            </a:r>
            <a:r>
              <a:rPr lang="en-US" altLang="en-US" sz="1600" dirty="0"/>
              <a:t>(P)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 X = 1./(1+exp(-P));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End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1500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1447800" y="4724400"/>
            <a:ext cx="1828800" cy="12192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600200" y="4876800"/>
            <a:ext cx="1676400" cy="10668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4" name="TextBox 10"/>
          <p:cNvSpPr txBox="1">
            <a:spLocks noChangeArrowheads="1"/>
          </p:cNvSpPr>
          <p:nvPr/>
        </p:nvSpPr>
        <p:spPr bwMode="auto">
          <a:xfrm>
            <a:off x="152400" y="3962400"/>
            <a:ext cx="1277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Index=i=1:6</a:t>
            </a:r>
          </a:p>
        </p:txBody>
      </p:sp>
      <p:sp>
        <p:nvSpPr>
          <p:cNvPr id="15395" name="TextBox 93"/>
          <p:cNvSpPr txBox="1">
            <a:spLocks noChangeArrowheads="1"/>
          </p:cNvSpPr>
          <p:nvPr/>
        </p:nvSpPr>
        <p:spPr bwMode="auto">
          <a:xfrm>
            <a:off x="1905000" y="3962400"/>
            <a:ext cx="139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Index=j=1:12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143000" y="41148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990600" y="4114800"/>
            <a:ext cx="457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1295400" y="4114800"/>
            <a:ext cx="152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9" name="TextBox 78"/>
          <p:cNvSpPr txBox="1">
            <a:spLocks noChangeArrowheads="1"/>
          </p:cNvSpPr>
          <p:nvPr/>
        </p:nvSpPr>
        <p:spPr bwMode="auto">
          <a:xfrm>
            <a:off x="1371600" y="4419600"/>
            <a:ext cx="247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: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 flipH="1" flipV="1">
            <a:off x="1447800" y="4114800"/>
            <a:ext cx="152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1447800" y="4114800"/>
            <a:ext cx="304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990600" y="4267200"/>
            <a:ext cx="2286000" cy="16764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03" name="Rectangle 89"/>
          <p:cNvSpPr>
            <a:spLocks noChangeArrowheads="1"/>
          </p:cNvSpPr>
          <p:nvPr/>
        </p:nvSpPr>
        <p:spPr bwMode="auto">
          <a:xfrm>
            <a:off x="2925763" y="3522663"/>
            <a:ext cx="166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net.layers{l}.a{j}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" y="6079718"/>
            <a:ext cx="48006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Feature maps in the previous layer can be combined to become feature maps in next layer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7150" y="-13335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800"/>
              <a:t>Layer 4</a:t>
            </a:r>
            <a:r>
              <a:rPr lang="en-US" altLang="en-US" sz="2800">
                <a:sym typeface="Wingdings" pitchFamily="2" charset="2"/>
              </a:rPr>
              <a:t>5</a:t>
            </a:r>
            <a:br>
              <a:rPr lang="en-US" altLang="en-US" sz="2800">
                <a:sym typeface="Wingdings" pitchFamily="2" charset="2"/>
              </a:rPr>
            </a:br>
            <a:r>
              <a:rPr lang="en-US" altLang="en-US" sz="2800">
                <a:sym typeface="Wingdings" pitchFamily="2" charset="2"/>
              </a:rPr>
              <a:t>(hidden to subsample)</a:t>
            </a:r>
            <a:endParaRPr lang="en-US" alt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 </a:t>
            </a: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6372DE-F206-426E-A99B-79451D7DF2B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" y="2895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0" y="3048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4400" y="3200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66800" y="3352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19200" y="3505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371600" y="3657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24000" y="3810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76400" y="3962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828800" y="4114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81200" y="4267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33600" y="4419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86000" y="4572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52600" y="2819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05000" y="2971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57400" y="3124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209800" y="3276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62200" y="3429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514600" y="3581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67000" y="3733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819400" y="3886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71800" y="4038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124200" y="4191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29000" y="4495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414" name="TextBox 78"/>
          <p:cNvSpPr txBox="1">
            <a:spLocks noChangeArrowheads="1"/>
          </p:cNvSpPr>
          <p:nvPr/>
        </p:nvSpPr>
        <p:spPr bwMode="auto">
          <a:xfrm>
            <a:off x="304800" y="838200"/>
            <a:ext cx="17526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16415" name="TextBox 83"/>
          <p:cNvSpPr txBox="1">
            <a:spLocks noChangeArrowheads="1"/>
          </p:cNvSpPr>
          <p:nvPr/>
        </p:nvSpPr>
        <p:spPr bwMode="auto">
          <a:xfrm>
            <a:off x="1447800" y="2209800"/>
            <a:ext cx="917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12x4x4</a:t>
            </a:r>
          </a:p>
        </p:txBody>
      </p:sp>
      <p:sp>
        <p:nvSpPr>
          <p:cNvPr id="16416" name="TextBox 84"/>
          <p:cNvSpPr txBox="1">
            <a:spLocks noChangeArrowheads="1"/>
          </p:cNvSpPr>
          <p:nvPr/>
        </p:nvSpPr>
        <p:spPr bwMode="auto">
          <a:xfrm>
            <a:off x="8077200" y="609600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514600" y="47244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13" name="Straight Arrow Connector 112"/>
          <p:cNvCxnSpPr>
            <a:stCxn id="112" idx="3"/>
            <a:endCxn id="58" idx="1"/>
          </p:cNvCxnSpPr>
          <p:nvPr/>
        </p:nvCxnSpPr>
        <p:spPr>
          <a:xfrm flipV="1">
            <a:off x="2590800" y="4610100"/>
            <a:ext cx="838200" cy="152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9" name="TextBox 116"/>
          <p:cNvSpPr txBox="1">
            <a:spLocks noChangeArrowheads="1"/>
          </p:cNvSpPr>
          <p:nvPr/>
        </p:nvSpPr>
        <p:spPr bwMode="auto">
          <a:xfrm>
            <a:off x="2819400" y="45720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16420" name="TextBox 118"/>
          <p:cNvSpPr txBox="1">
            <a:spLocks noChangeArrowheads="1"/>
          </p:cNvSpPr>
          <p:nvPr/>
        </p:nvSpPr>
        <p:spPr bwMode="auto">
          <a:xfrm>
            <a:off x="381000" y="2209800"/>
            <a:ext cx="917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12x8x8</a:t>
            </a:r>
          </a:p>
        </p:txBody>
      </p:sp>
      <p:sp>
        <p:nvSpPr>
          <p:cNvPr id="16421" name="TextBox 126"/>
          <p:cNvSpPr txBox="1">
            <a:spLocks noChangeArrowheads="1"/>
          </p:cNvSpPr>
          <p:nvPr/>
        </p:nvSpPr>
        <p:spPr bwMode="auto">
          <a:xfrm>
            <a:off x="2209800" y="4953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2438400" y="48006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495800" y="1524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2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Subsample layer 4 to layer 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600" dirty="0"/>
              <a:t>12 maps of layer4(L4{</a:t>
            </a:r>
            <a:r>
              <a:rPr lang="en-US" altLang="en-US" sz="2600" dirty="0" err="1"/>
              <a:t>i</a:t>
            </a:r>
            <a:r>
              <a:rPr lang="en-US" altLang="en-US" sz="2600" dirty="0"/>
              <a:t>=1:12}), each is 12x8x8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 u="sng" dirty="0"/>
              <a:t>Output :</a:t>
            </a:r>
            <a:r>
              <a:rPr lang="en-US" altLang="en-US" sz="2800" dirty="0"/>
              <a:t> 12 maps of layer5(L5{j=1:12}), each is 4x4</a:t>
            </a:r>
          </a:p>
          <a:p>
            <a:pPr eaLnBrk="1" hangingPunct="1">
              <a:lnSpc>
                <a:spcPct val="80000"/>
              </a:lnSpc>
            </a:pPr>
            <a:endParaRPr lang="en-US" altLang="en-US" sz="2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6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Sub sample each 2x2 pixel window in L4 to a pixel in L5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2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2800"/>
              <a:t>Layer 5</a:t>
            </a:r>
            <a:r>
              <a:rPr lang="en-US" altLang="en-US" sz="2800">
                <a:sym typeface="Wingdings" pitchFamily="2" charset="2"/>
              </a:rPr>
              <a:t>output:</a:t>
            </a:r>
            <a:br>
              <a:rPr lang="en-US" altLang="en-US" sz="2800">
                <a:sym typeface="Wingdings" pitchFamily="2" charset="2"/>
              </a:rPr>
            </a:br>
            <a:r>
              <a:rPr lang="en-US" altLang="en-US" sz="2800">
                <a:sym typeface="Wingdings" pitchFamily="2" charset="2"/>
              </a:rPr>
              <a:t>(subsample to output)</a:t>
            </a:r>
            <a:br>
              <a:rPr lang="en-US" altLang="en-US" sz="2800">
                <a:sym typeface="Wingdings" pitchFamily="2" charset="2"/>
              </a:rPr>
            </a:br>
            <a:endParaRPr lang="en-US" alt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 </a:t>
            </a: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764507-B220-434B-94AC-0059579832D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14400" y="3429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66800" y="3581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19200" y="3733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371600" y="3886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00" y="4038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76400" y="4191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28800" y="4343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81200" y="4495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33600" y="4648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0" y="4800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38400" y="4953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90800" y="5105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657600" y="3657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657600" y="3886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57600" y="4114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657600" y="4343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657600" y="4572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3657600" y="4800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57600" y="5029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657600" y="5257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657600" y="3429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3657600" y="3200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436" name="TextBox 68"/>
          <p:cNvSpPr txBox="1">
            <a:spLocks noChangeArrowheads="1"/>
          </p:cNvSpPr>
          <p:nvPr/>
        </p:nvSpPr>
        <p:spPr bwMode="auto">
          <a:xfrm>
            <a:off x="3429000" y="1371600"/>
            <a:ext cx="1676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Each output neuron corresponds to a character (0,1,2,..,9 etc.)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net.o{m=1:10}</a:t>
            </a:r>
          </a:p>
        </p:txBody>
      </p:sp>
      <p:sp>
        <p:nvSpPr>
          <p:cNvPr id="17437" name="TextBox 78"/>
          <p:cNvSpPr txBox="1">
            <a:spLocks noChangeArrowheads="1"/>
          </p:cNvSpPr>
          <p:nvPr/>
        </p:nvSpPr>
        <p:spPr bwMode="auto">
          <a:xfrm>
            <a:off x="304800" y="838200"/>
            <a:ext cx="17526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17438" name="TextBox 83"/>
          <p:cNvSpPr txBox="1">
            <a:spLocks noChangeArrowheads="1"/>
          </p:cNvSpPr>
          <p:nvPr/>
        </p:nvSpPr>
        <p:spPr bwMode="auto">
          <a:xfrm>
            <a:off x="228600" y="2514600"/>
            <a:ext cx="1984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5 (L5{j=1:12}: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12x4x4=192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Totally 192 pixels</a:t>
            </a:r>
          </a:p>
        </p:txBody>
      </p:sp>
      <p:sp>
        <p:nvSpPr>
          <p:cNvPr id="17439" name="TextBox 84"/>
          <p:cNvSpPr txBox="1">
            <a:spLocks noChangeArrowheads="1"/>
          </p:cNvSpPr>
          <p:nvPr/>
        </p:nvSpPr>
        <p:spPr bwMode="auto">
          <a:xfrm>
            <a:off x="8077200" y="609600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10</a:t>
            </a:r>
          </a:p>
        </p:txBody>
      </p: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800600" y="762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/>
              <a:t>Subsample layer 4 to layer 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 dirty="0"/>
              <a:t>12 maps of layer5(L5{</a:t>
            </a:r>
            <a:r>
              <a:rPr lang="en-US" altLang="en-US" sz="1900" dirty="0" err="1"/>
              <a:t>i</a:t>
            </a:r>
            <a:r>
              <a:rPr lang="en-US" altLang="en-US" sz="1900" dirty="0"/>
              <a:t>=1:12}), each is 4x4, so L5 has 192 pixels in total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 dirty="0"/>
              <a:t>Output layer weights: </a:t>
            </a:r>
            <a:r>
              <a:rPr lang="en-US" altLang="en-US" sz="1900" dirty="0" err="1"/>
              <a:t>Net.ffW</a:t>
            </a:r>
            <a:r>
              <a:rPr lang="en-US" altLang="en-US" sz="1900" dirty="0"/>
              <a:t>{m=1:10}{p=1:192}, total number of weights is 192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19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Output :</a:t>
            </a:r>
            <a:r>
              <a:rPr lang="en-US" altLang="en-US" sz="2000" dirty="0"/>
              <a:t> 10 output neurons (</a:t>
            </a:r>
            <a:r>
              <a:rPr lang="en-US" altLang="en-US" sz="2000" dirty="0" err="1"/>
              <a:t>net.o</a:t>
            </a:r>
            <a:r>
              <a:rPr lang="en-US" altLang="en-US" sz="2000" dirty="0"/>
              <a:t>{m=1:10})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/>
              <a:t>For m=1:10%each output neuron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/>
              <a:t>{clear </a:t>
            </a:r>
            <a:r>
              <a:rPr lang="en-US" altLang="en-US" sz="1900" dirty="0" err="1"/>
              <a:t>net.fv</a:t>
            </a:r>
            <a:endParaRPr lang="en-US" altLang="en-US" sz="19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/>
              <a:t>net.fv</a:t>
            </a:r>
            <a:r>
              <a:rPr lang="en-US" altLang="en-US" sz="1900" dirty="0"/>
              <a:t>=</a:t>
            </a:r>
            <a:r>
              <a:rPr lang="en-US" altLang="en-US" sz="1900" dirty="0" err="1"/>
              <a:t>Net.ffW</a:t>
            </a:r>
            <a:r>
              <a:rPr lang="en-US" altLang="en-US" sz="1900" dirty="0"/>
              <a:t>{m}{all 192 weight}.*L5(all corresponding 192 pixels)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/>
              <a:t>net.o</a:t>
            </a:r>
            <a:r>
              <a:rPr lang="en-US" altLang="en-US" sz="1900" dirty="0"/>
              <a:t>{m}=sign(</a:t>
            </a:r>
            <a:r>
              <a:rPr lang="en-US" altLang="en-US" sz="1900" dirty="0" err="1"/>
              <a:t>net.fv</a:t>
            </a:r>
            <a:r>
              <a:rPr lang="en-US" altLang="en-US" sz="1900" dirty="0"/>
              <a:t> + bias)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/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Discussion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1800" dirty="0"/>
          </a:p>
        </p:txBody>
      </p:sp>
      <p:cxnSp>
        <p:nvCxnSpPr>
          <p:cNvPr id="6" name="Straight Arrow Connector 5"/>
          <p:cNvCxnSpPr>
            <a:stCxn id="47" idx="3"/>
            <a:endCxn id="68" idx="2"/>
          </p:cNvCxnSpPr>
          <p:nvPr/>
        </p:nvCxnSpPr>
        <p:spPr>
          <a:xfrm flipV="1">
            <a:off x="1143000" y="3276600"/>
            <a:ext cx="2514600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8" idx="3"/>
            <a:endCxn id="68" idx="2"/>
          </p:cNvCxnSpPr>
          <p:nvPr/>
        </p:nvCxnSpPr>
        <p:spPr>
          <a:xfrm flipV="1">
            <a:off x="1295400" y="3276600"/>
            <a:ext cx="23622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9" idx="3"/>
            <a:endCxn id="68" idx="2"/>
          </p:cNvCxnSpPr>
          <p:nvPr/>
        </p:nvCxnSpPr>
        <p:spPr>
          <a:xfrm flipV="1">
            <a:off x="1447800" y="3276600"/>
            <a:ext cx="22098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8" idx="0"/>
            <a:endCxn id="68" idx="2"/>
          </p:cNvCxnSpPr>
          <p:nvPr/>
        </p:nvCxnSpPr>
        <p:spPr>
          <a:xfrm flipV="1">
            <a:off x="2705100" y="3276600"/>
            <a:ext cx="9525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7" idx="0"/>
            <a:endCxn id="68" idx="2"/>
          </p:cNvCxnSpPr>
          <p:nvPr/>
        </p:nvCxnSpPr>
        <p:spPr>
          <a:xfrm flipV="1">
            <a:off x="2552700" y="3276600"/>
            <a:ext cx="1104900" cy="167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6" name="TextBox 12"/>
          <p:cNvSpPr txBox="1">
            <a:spLocks noChangeArrowheads="1"/>
          </p:cNvSpPr>
          <p:nvPr/>
        </p:nvSpPr>
        <p:spPr bwMode="auto">
          <a:xfrm>
            <a:off x="1905000" y="3733800"/>
            <a:ext cx="352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:</a:t>
            </a:r>
          </a:p>
        </p:txBody>
      </p:sp>
      <p:sp>
        <p:nvSpPr>
          <p:cNvPr id="26" name="Oval 25"/>
          <p:cNvSpPr/>
          <p:nvPr/>
        </p:nvSpPr>
        <p:spPr>
          <a:xfrm>
            <a:off x="2362200" y="3200400"/>
            <a:ext cx="914400" cy="1524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28" name="Straight Arrow Connector 27"/>
          <p:cNvCxnSpPr>
            <a:stCxn id="43" idx="2"/>
            <a:endCxn id="26" idx="0"/>
          </p:cNvCxnSpPr>
          <p:nvPr/>
        </p:nvCxnSpPr>
        <p:spPr>
          <a:xfrm>
            <a:off x="2819400" y="3022600"/>
            <a:ext cx="0" cy="17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286000" y="990600"/>
            <a:ext cx="1066800" cy="2032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Totally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192 weights for each output neuron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17450" name="TextBox 77"/>
          <p:cNvSpPr txBox="1">
            <a:spLocks noChangeArrowheads="1"/>
          </p:cNvSpPr>
          <p:nvPr/>
        </p:nvSpPr>
        <p:spPr bwMode="auto">
          <a:xfrm>
            <a:off x="1066800" y="5486400"/>
            <a:ext cx="294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Same for each output neuron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Part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</a:rPr>
              <a:t>Back propagation part</a:t>
            </a:r>
          </a:p>
          <a:p>
            <a:pPr eaLnBrk="1" hangingPunct="1"/>
            <a:r>
              <a:rPr lang="en-US" altLang="en-US">
                <a:solidFill>
                  <a:srgbClr val="898989"/>
                </a:solidFill>
              </a:rPr>
              <a:t>cnnbp( )</a:t>
            </a:r>
          </a:p>
          <a:p>
            <a:pPr eaLnBrk="1" hangingPunct="1"/>
            <a:r>
              <a:rPr lang="en-US" altLang="en-US">
                <a:solidFill>
                  <a:srgbClr val="898989"/>
                </a:solidFill>
              </a:rPr>
              <a:t>cnnapplyweight( )</a:t>
            </a:r>
          </a:p>
          <a:p>
            <a:pPr eaLnBrk="1" hangingPunct="1"/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B3A0E5-6F21-47F7-8CEB-90768A56FAE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Architecture Overview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" y="1752600"/>
            <a:ext cx="9057526" cy="4038600"/>
          </a:xfrm>
        </p:spPr>
      </p:pic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96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/>
              <a:t>cnnbp</a:t>
            </a:r>
            <a:r>
              <a:rPr lang="en-US" altLang="en-US" dirty="0"/>
              <a:t>( )</a:t>
            </a:r>
            <a:br>
              <a:rPr lang="en-US" altLang="en-US" dirty="0"/>
            </a:br>
            <a:r>
              <a:rPr lang="en-US" altLang="en-US" dirty="0"/>
              <a:t>overview (output back to layer 5)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8229600" y="5791200"/>
            <a:ext cx="685800" cy="5635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C1AE53-96B8-4090-8992-9997A0639EB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19462" name="Object 5"/>
          <p:cNvGraphicFramePr>
            <a:graphicFrameLocks noChangeAspect="1"/>
          </p:cNvGraphicFramePr>
          <p:nvPr/>
        </p:nvGraphicFramePr>
        <p:xfrm>
          <a:off x="762000" y="1371600"/>
          <a:ext cx="4676775" cy="483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1" name="公式" r:id="rId3" imgW="3035300" imgH="3136900" progId="Equation.3">
                  <p:embed/>
                </p:oleObj>
              </mc:Choice>
              <mc:Fallback>
                <p:oleObj name="公式" r:id="rId3" imgW="3035300" imgH="3136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4676775" cy="483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TextBox 6"/>
          <p:cNvSpPr txBox="1">
            <a:spLocks noChangeArrowheads="1"/>
          </p:cNvSpPr>
          <p:nvPr/>
        </p:nvSpPr>
        <p:spPr bwMode="auto">
          <a:xfrm>
            <a:off x="25400" y="6488113"/>
            <a:ext cx="571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Ref: See </a:t>
            </a:r>
            <a:r>
              <a:rPr lang="en-US" altLang="en-US" sz="1800">
                <a:hlinkClick r:id="rId5"/>
              </a:rPr>
              <a:t>http://en.wikipedia.org/wiki/Backpropagation</a:t>
            </a:r>
            <a:endParaRPr lang="en-US" altLang="en-US"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Calculate gradient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From later 2 to  layer 3</a:t>
            </a:r>
          </a:p>
          <a:p>
            <a:pPr eaLnBrk="1" hangingPunct="1"/>
            <a:r>
              <a:rPr lang="en-US" altLang="en-US" dirty="0"/>
              <a:t>From later 3 to  layer 4</a:t>
            </a:r>
          </a:p>
          <a:p>
            <a:pPr eaLnBrk="1" hangingPunct="1"/>
            <a:r>
              <a:rPr lang="en-US" altLang="en-US" dirty="0" err="1"/>
              <a:t>Net.ffW</a:t>
            </a:r>
            <a:endParaRPr lang="en-US" altLang="en-US" dirty="0"/>
          </a:p>
          <a:p>
            <a:pPr eaLnBrk="1" hangingPunct="1"/>
            <a:r>
              <a:rPr lang="en-US" altLang="en-US" dirty="0" err="1"/>
              <a:t>Net.ffb</a:t>
            </a:r>
            <a:r>
              <a:rPr lang="en-US" altLang="en-US" dirty="0"/>
              <a:t> found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The method is similar to a typical Back propagation neural network BPNN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2CD2AB-58E2-4280-B354-AC33D9B89C2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Details of calc gradients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400" dirty="0"/>
              <a:t>% part %  reshape feature vector deltas into output map style</a:t>
            </a:r>
          </a:p>
          <a:p>
            <a:pPr eaLnBrk="1" hangingPunct="1"/>
            <a:r>
              <a:rPr lang="en-US" altLang="en-US" sz="2400" dirty="0"/>
              <a:t>L4(c) run expand only</a:t>
            </a:r>
          </a:p>
          <a:p>
            <a:pPr eaLnBrk="1" hangingPunct="1"/>
            <a:r>
              <a:rPr lang="en-US" altLang="en-US" sz="2400" dirty="0"/>
              <a:t>L3(s) run conv (rot180, fill), found d</a:t>
            </a:r>
          </a:p>
          <a:p>
            <a:pPr eaLnBrk="1" hangingPunct="1"/>
            <a:r>
              <a:rPr lang="en-US" altLang="en-US" sz="2400" dirty="0"/>
              <a:t>L2(c) run expand only</a:t>
            </a:r>
          </a:p>
          <a:p>
            <a:pPr eaLnBrk="1" hangingPunct="1"/>
            <a:r>
              <a:rPr lang="en-US" altLang="en-US" sz="2400" dirty="0"/>
              <a:t>%Part  %%  </a:t>
            </a:r>
            <a:r>
              <a:rPr lang="en-US" altLang="en-US" sz="2400" dirty="0" err="1"/>
              <a:t>calc</a:t>
            </a:r>
            <a:r>
              <a:rPr lang="en-US" altLang="en-US" sz="2400" dirty="0"/>
              <a:t> gradients</a:t>
            </a:r>
          </a:p>
          <a:p>
            <a:pPr eaLnBrk="1" hangingPunct="1"/>
            <a:r>
              <a:rPr lang="en-US" altLang="en-US" sz="2400" dirty="0"/>
              <a:t>L2(c) run conv (valid), found </a:t>
            </a:r>
            <a:r>
              <a:rPr lang="en-US" altLang="en-US" sz="2400" dirty="0" err="1"/>
              <a:t>dk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db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L3(s) not run here</a:t>
            </a:r>
          </a:p>
          <a:p>
            <a:pPr eaLnBrk="1" hangingPunct="1"/>
            <a:r>
              <a:rPr lang="en-US" altLang="en-US" sz="2400" dirty="0"/>
              <a:t>L4(c) run conv(valid), found </a:t>
            </a:r>
            <a:r>
              <a:rPr lang="en-US" altLang="en-US" sz="2400" dirty="0" err="1"/>
              <a:t>dk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db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Done , found these for the output layer L5:</a:t>
            </a:r>
          </a:p>
          <a:p>
            <a:pPr lvl="1" eaLnBrk="1" hangingPunct="1"/>
            <a:r>
              <a:rPr lang="en-US" altLang="en-US" dirty="0" err="1"/>
              <a:t>net.dffW</a:t>
            </a:r>
            <a:r>
              <a:rPr lang="en-US" altLang="en-US" dirty="0"/>
              <a:t> = </a:t>
            </a:r>
            <a:r>
              <a:rPr lang="en-US" altLang="en-US" dirty="0" err="1"/>
              <a:t>net.od</a:t>
            </a:r>
            <a:r>
              <a:rPr lang="en-US" altLang="en-US" dirty="0"/>
              <a:t> * (</a:t>
            </a:r>
            <a:r>
              <a:rPr lang="en-US" altLang="en-US" dirty="0" err="1"/>
              <a:t>net.fv</a:t>
            </a:r>
            <a:r>
              <a:rPr lang="en-US" altLang="en-US" dirty="0"/>
              <a:t>)' / size(</a:t>
            </a:r>
            <a:r>
              <a:rPr lang="en-US" altLang="en-US" dirty="0" err="1"/>
              <a:t>net.od</a:t>
            </a:r>
            <a:r>
              <a:rPr lang="en-US" altLang="en-US" dirty="0"/>
              <a:t>, 2);</a:t>
            </a:r>
          </a:p>
          <a:p>
            <a:pPr lvl="1" eaLnBrk="1" hangingPunct="1"/>
            <a:r>
              <a:rPr lang="en-US" altLang="en-US" dirty="0" err="1"/>
              <a:t>net.dffb</a:t>
            </a:r>
            <a:r>
              <a:rPr lang="en-US" altLang="en-US" dirty="0"/>
              <a:t> = mean(</a:t>
            </a:r>
            <a:r>
              <a:rPr lang="en-US" altLang="en-US" dirty="0" err="1"/>
              <a:t>net.od</a:t>
            </a:r>
            <a:r>
              <a:rPr lang="en-US" altLang="en-US" dirty="0"/>
              <a:t>, 2);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4A209D-6C7F-4580-9B6A-59EB5933956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cnnapplygrads(net, opts)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 the convolution layers, L2, L4</a:t>
            </a:r>
          </a:p>
          <a:p>
            <a:pPr lvl="1" eaLnBrk="1" hangingPunct="1"/>
            <a:r>
              <a:rPr lang="en-US" altLang="en-US"/>
              <a:t>From k and dk find new k (weights)</a:t>
            </a:r>
          </a:p>
          <a:p>
            <a:pPr lvl="1" eaLnBrk="1" hangingPunct="1"/>
            <a:r>
              <a:rPr lang="en-US" altLang="en-US"/>
              <a:t>From b and db find new b (bias)</a:t>
            </a:r>
          </a:p>
          <a:p>
            <a:pPr eaLnBrk="1" hangingPunct="1"/>
            <a:r>
              <a:rPr lang="en-US" altLang="en-US"/>
              <a:t>For the output layer L5</a:t>
            </a:r>
          </a:p>
          <a:p>
            <a:pPr lvl="1" eaLnBrk="1" hangingPunct="1"/>
            <a:r>
              <a:rPr lang="en-US" altLang="en-US"/>
              <a:t>net.ffW = net.ffW - opts.alpha * net.dffW;</a:t>
            </a:r>
          </a:p>
          <a:p>
            <a:pPr lvl="1" eaLnBrk="1" hangingPunct="1"/>
            <a:r>
              <a:rPr lang="en-US" altLang="en-US"/>
              <a:t>net.ffb = net.ffb - opts.alpha * net.dffb;</a:t>
            </a:r>
          </a:p>
          <a:p>
            <a:pPr lvl="1" eaLnBrk="1" hangingPunct="1"/>
            <a:r>
              <a:rPr lang="en-US" altLang="en-US"/>
              <a:t>opts.alpha is to adjust learning rate</a:t>
            </a:r>
          </a:p>
          <a:p>
            <a:pPr eaLnBrk="1" hangingPunct="1"/>
            <a:endParaRPr lang="en-US" altLang="en-US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9B65C5-5B85-4869-8D41-D1986FC9FEB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Studied the basic operation of Convolutional Neural networks (CNN)</a:t>
            </a:r>
          </a:p>
          <a:p>
            <a:r>
              <a:rPr lang="en-US" dirty="0"/>
              <a:t>Demonstrate how a simple CNN can be implemented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766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Wiki</a:t>
            </a:r>
            <a:endParaRPr lang="en-US" altLang="en-US" dirty="0">
              <a:hlinkClick r:id="rId2"/>
            </a:endParaRPr>
          </a:p>
          <a:p>
            <a:pPr lvl="1"/>
            <a:r>
              <a:rPr lang="en-US" altLang="en-US" dirty="0">
                <a:hlinkClick r:id="rId2"/>
              </a:rPr>
              <a:t>http://en.wikipedia.org/wiki/Convolutional_neural_network</a:t>
            </a:r>
          </a:p>
          <a:p>
            <a:pPr lvl="1"/>
            <a:r>
              <a:rPr lang="en-US" altLang="en-US" dirty="0">
                <a:hlinkClick r:id="rId2"/>
              </a:rPr>
              <a:t>http://en.wikipedia.org/wiki/Backpropagation</a:t>
            </a:r>
          </a:p>
          <a:p>
            <a:r>
              <a:rPr lang="en-US" altLang="en-US" dirty="0" err="1"/>
              <a:t>Matlab</a:t>
            </a:r>
            <a:r>
              <a:rPr lang="en-US" altLang="en-US" dirty="0"/>
              <a:t> programs</a:t>
            </a:r>
          </a:p>
          <a:p>
            <a:pPr lvl="1"/>
            <a:r>
              <a:rPr lang="en-US" altLang="en-US" dirty="0"/>
              <a:t>Neural Network for pattern recognition- Tutorial </a:t>
            </a:r>
            <a:r>
              <a:rPr lang="en-US" altLang="en-US" dirty="0">
                <a:hlinkClick r:id="rId2"/>
              </a:rPr>
              <a:t>http://www.mathworks.com/matlabcentral/fileexchange/19997-neural-network-for-pattern-recognition-tutorial</a:t>
            </a:r>
            <a:endParaRPr lang="en-US" altLang="en-US" dirty="0"/>
          </a:p>
          <a:p>
            <a:pPr lvl="1"/>
            <a:r>
              <a:rPr lang="en-US" altLang="en-US" dirty="0"/>
              <a:t>CNN </a:t>
            </a:r>
            <a:r>
              <a:rPr lang="en-US" altLang="en-US" dirty="0" err="1"/>
              <a:t>Matlab</a:t>
            </a:r>
            <a:r>
              <a:rPr lang="en-US" altLang="en-US" dirty="0"/>
              <a:t> example </a:t>
            </a:r>
            <a:r>
              <a:rPr lang="en-US" altLang="en-US" dirty="0">
                <a:hlinkClick r:id="rId3"/>
              </a:rPr>
              <a:t>http://www.mathworks.com/matlabcentral/fileexchange/38310-deep-learning-toolbox</a:t>
            </a:r>
            <a:endParaRPr lang="en-US" altLang="en-US" dirty="0"/>
          </a:p>
          <a:p>
            <a:r>
              <a:rPr lang="en-US" altLang="en-US" dirty="0"/>
              <a:t>CNN tutorial</a:t>
            </a:r>
          </a:p>
          <a:p>
            <a:pPr lvl="1"/>
            <a:r>
              <a:rPr lang="en-US" altLang="en-US" dirty="0">
                <a:hlinkClick r:id="rId4"/>
              </a:rPr>
              <a:t>http://cogprints.org/5869/1/cnn_tutorial.pdf</a:t>
            </a: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2E74FA-9A87-4245-813B-BF26AC181DF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304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connection example for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29000" cy="4525963"/>
          </a:xfrm>
        </p:spPr>
        <p:txBody>
          <a:bodyPr/>
          <a:lstStyle/>
          <a:p>
            <a:r>
              <a:rPr lang="en-US" dirty="0"/>
              <a:t>Some systems can use different arrangements for connecting 2 neighboring layers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57</a:t>
            </a:fld>
            <a:endParaRPr lang="en-US" altLang="en-US"/>
          </a:p>
        </p:txBody>
      </p:sp>
      <p:pic>
        <p:nvPicPr>
          <p:cNvPr id="44034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43000"/>
            <a:ext cx="5070459" cy="46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02803"/>
            <a:ext cx="85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http://www.wildml.com/2015/11/understanding-convolutional-neural-networks-for-nlp/</a:t>
            </a:r>
          </a:p>
        </p:txBody>
      </p:sp>
    </p:spTree>
    <p:extLst>
      <p:ext uri="{BB962C8B-B14F-4D97-AF65-F5344CB8AC3E}">
        <p14:creationId xmlns:p14="http://schemas.microsoft.com/office/powerpoint/2010/main" val="1345420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9588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sz="3200"/>
              <a:t>Discrete convolution: Correlation is more intuitive</a:t>
            </a:r>
            <a:r>
              <a:rPr lang="en-US" altLang="zh-TW" sz="2400"/>
              <a:t> </a:t>
            </a:r>
            <a:endParaRPr lang="en-US" altLang="zh-TW" sz="400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77200" cy="4530725"/>
          </a:xfrm>
        </p:spPr>
        <p:txBody>
          <a:bodyPr/>
          <a:lstStyle/>
          <a:p>
            <a:pPr eaLnBrk="1" hangingPunct="1"/>
            <a:r>
              <a:rPr lang="en-US" altLang="zh-TW" sz="2000"/>
              <a:t>so we use correlation of the flipped version of h to implement convolution[1]</a:t>
            </a:r>
            <a:r>
              <a:rPr lang="zh-TW" altLang="zh-TW" sz="3600"/>
              <a:t> </a:t>
            </a:r>
          </a:p>
        </p:txBody>
      </p:sp>
      <p:graphicFrame>
        <p:nvGraphicFramePr>
          <p:cNvPr id="21508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2387600" y="3998913"/>
          <a:ext cx="5815013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9" name="Equation" r:id="rId3" imgW="2514600" imgH="914400" progId="Equation.3">
                  <p:embed/>
                </p:oleObj>
              </mc:Choice>
              <mc:Fallback>
                <p:oleObj name="Equation" r:id="rId3" imgW="251460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600" y="3998913"/>
                        <a:ext cx="5815013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D4C43-BFAE-438C-B256-34DC11592D9A}" type="slidenum">
              <a:rPr lang="en-US" altLang="en-US"/>
              <a:pPr/>
              <a:t>58</a:t>
            </a:fld>
            <a:endParaRPr lang="en-US" altLang="en-US"/>
          </a:p>
        </p:txBody>
      </p:sp>
      <p:graphicFrame>
        <p:nvGraphicFramePr>
          <p:cNvPr id="21511" name="Object 4"/>
          <p:cNvGraphicFramePr>
            <a:graphicFrameLocks noChangeAspect="1"/>
          </p:cNvGraphicFramePr>
          <p:nvPr/>
        </p:nvGraphicFramePr>
        <p:xfrm>
          <a:off x="1066800" y="2438400"/>
          <a:ext cx="5634038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0" name="Equation" r:id="rId5" imgW="2311400" imgH="660400" progId="Equation.DSMT4">
                  <p:embed/>
                </p:oleObj>
              </mc:Choice>
              <mc:Fallback>
                <p:oleObj name="Equation" r:id="rId5" imgW="2311400" imgH="660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38400"/>
                        <a:ext cx="5634038" cy="160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5867400" y="6172200"/>
            <a:ext cx="142081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correlation</a:t>
            </a:r>
          </a:p>
        </p:txBody>
      </p:sp>
      <p:sp>
        <p:nvSpPr>
          <p:cNvPr id="21513" name="AutoShape 7"/>
          <p:cNvSpPr>
            <a:spLocks/>
          </p:cNvSpPr>
          <p:nvPr/>
        </p:nvSpPr>
        <p:spPr bwMode="auto">
          <a:xfrm rot="5400000">
            <a:off x="5638800" y="4191000"/>
            <a:ext cx="457200" cy="3505200"/>
          </a:xfrm>
          <a:prstGeom prst="rightBrace">
            <a:avLst>
              <a:gd name="adj1" fmla="val 6388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5791200" y="3352800"/>
            <a:ext cx="151606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convolution</a:t>
            </a:r>
          </a:p>
        </p:txBody>
      </p:sp>
      <p:sp>
        <p:nvSpPr>
          <p:cNvPr id="21515" name="AutoShape 9"/>
          <p:cNvSpPr>
            <a:spLocks/>
          </p:cNvSpPr>
          <p:nvPr/>
        </p:nvSpPr>
        <p:spPr bwMode="auto">
          <a:xfrm rot="-5400000">
            <a:off x="6400800" y="2209800"/>
            <a:ext cx="457200" cy="3505200"/>
          </a:xfrm>
          <a:prstGeom prst="rightBrace">
            <a:avLst>
              <a:gd name="adj1" fmla="val 6388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5394325" y="4832350"/>
            <a:ext cx="1246188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Flipped h</a:t>
            </a:r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flipH="1">
            <a:off x="4191000" y="5029200"/>
            <a:ext cx="12192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102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/>
              <a:t>Matlab (octave) code for convolution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80010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400">
                <a:cs typeface="Courier New" pitchFamily="49" charset="0"/>
              </a:rPr>
              <a:t> </a:t>
            </a:r>
            <a:r>
              <a:rPr lang="en-US" altLang="zh-TW" sz="2400">
                <a:cs typeface="Courier New" pitchFamily="49" charset="0"/>
              </a:rPr>
              <a:t>I=[1 4 1;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     2 5 3]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h=[1 1 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     1 -1]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conv2(I,h)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pause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disp(</a:t>
            </a:r>
            <a:r>
              <a:rPr lang="en-US" altLang="zh-TW" sz="2400">
                <a:solidFill>
                  <a:srgbClr val="B22222"/>
                </a:solidFill>
                <a:cs typeface="Courier New" pitchFamily="49" charset="0"/>
              </a:rPr>
              <a:t>'It is the same as the following'</a:t>
            </a:r>
            <a:r>
              <a:rPr lang="en-US" altLang="zh-TW" sz="2400">
                <a:cs typeface="Courier New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conv2(h,I)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pause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disp(</a:t>
            </a:r>
            <a:r>
              <a:rPr lang="en-US" altLang="zh-TW" sz="2400">
                <a:solidFill>
                  <a:srgbClr val="B22222"/>
                </a:solidFill>
                <a:cs typeface="Courier New" pitchFamily="49" charset="0"/>
              </a:rPr>
              <a:t>'It is the same as the following'</a:t>
            </a:r>
            <a:r>
              <a:rPr lang="en-US" altLang="zh-TW" sz="2400">
                <a:cs typeface="Courier New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cs typeface="Courier New" pitchFamily="49" charset="0"/>
              </a:rPr>
              <a:t>xcorr2(I,fliplr(flipud(h)))</a:t>
            </a:r>
            <a:endParaRPr lang="zh-TW" altLang="en-US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97B194-079E-4ECB-951A-71FFD777202A}" type="slidenum">
              <a:rPr lang="en-US" altLang="en-US"/>
              <a:pPr/>
              <a:t>59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3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Architecture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INPUT [32x32x3] will hold the raw pixel values of the image, in this case an image of width 32, height 32, and with three color channels R,G,B.</a:t>
            </a:r>
          </a:p>
          <a:p>
            <a:endParaRPr lang="en-US" sz="3000" dirty="0"/>
          </a:p>
          <a:p>
            <a:r>
              <a:rPr lang="en-US" sz="3000" dirty="0"/>
              <a:t>CONV layer will compute the output of neurons that are connected to local regions in the input, each computing a dot product between their weights and a small region they are connected to in the input volume. This may result in volume such as [32x32x12] if we decided to use 12 filters.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38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68580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2600"/>
              <a:t>Correlation is more intuitive, so we use correlation to implement convolution.</a:t>
            </a:r>
            <a:r>
              <a:rPr lang="en-US" altLang="zh-TW" sz="2300"/>
              <a:t> </a:t>
            </a:r>
            <a:endParaRPr lang="en-US" altLang="zh-TW" sz="360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0213" y="1981200"/>
            <a:ext cx="4038600" cy="4530725"/>
          </a:xfrm>
        </p:spPr>
        <p:txBody>
          <a:bodyPr/>
          <a:lstStyle/>
          <a:p>
            <a:pPr eaLnBrk="1" hangingPunct="1"/>
            <a:r>
              <a:rPr lang="zh-TW" altLang="zh-TW" sz="2400"/>
              <a:t> </a:t>
            </a:r>
          </a:p>
        </p:txBody>
      </p:sp>
      <p:graphicFrame>
        <p:nvGraphicFramePr>
          <p:cNvPr id="23556" name="Object 44"/>
          <p:cNvGraphicFramePr>
            <a:graphicFrameLocks noGrp="1" noChangeAspect="1"/>
          </p:cNvGraphicFramePr>
          <p:nvPr>
            <p:ph sz="half" idx="2"/>
          </p:nvPr>
        </p:nvGraphicFramePr>
        <p:xfrm>
          <a:off x="5611813" y="1447800"/>
          <a:ext cx="35036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3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13" y="1447800"/>
                        <a:ext cx="3503612" cy="1050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3BB7E7B-8C8D-4A30-81EB-88951A8AB626}" type="slidenum">
              <a:rPr lang="en-US" altLang="en-US"/>
              <a:pPr/>
              <a:t>60</a:t>
            </a:fld>
            <a:endParaRPr lang="en-US" altLang="en-US"/>
          </a:p>
        </p:txBody>
      </p:sp>
      <p:graphicFrame>
        <p:nvGraphicFramePr>
          <p:cNvPr id="23559" name="Object 4"/>
          <p:cNvGraphicFramePr>
            <a:graphicFrameLocks noChangeAspect="1"/>
          </p:cNvGraphicFramePr>
          <p:nvPr/>
        </p:nvGraphicFramePr>
        <p:xfrm>
          <a:off x="457200" y="1676400"/>
          <a:ext cx="535622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4" name="Equation" r:id="rId5" imgW="1854200" imgH="1828800" progId="Equation.DSMT4">
                  <p:embed/>
                </p:oleObj>
              </mc:Choice>
              <mc:Fallback>
                <p:oleObj name="Equation" r:id="rId5" imgW="1854200" imgH="182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5356225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Line 5"/>
          <p:cNvSpPr>
            <a:spLocks noChangeShapeType="1"/>
          </p:cNvSpPr>
          <p:nvPr/>
        </p:nvSpPr>
        <p:spPr bwMode="auto">
          <a:xfrm>
            <a:off x="1268413" y="297815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Line 6"/>
          <p:cNvSpPr>
            <a:spLocks noChangeShapeType="1"/>
          </p:cNvSpPr>
          <p:nvPr/>
        </p:nvSpPr>
        <p:spPr bwMode="auto">
          <a:xfrm flipV="1">
            <a:off x="1268413" y="17526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Line 7"/>
          <p:cNvSpPr>
            <a:spLocks noChangeShapeType="1"/>
          </p:cNvSpPr>
          <p:nvPr/>
        </p:nvSpPr>
        <p:spPr bwMode="auto">
          <a:xfrm>
            <a:off x="4011613" y="29845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Line 8"/>
          <p:cNvSpPr>
            <a:spLocks noChangeShapeType="1"/>
          </p:cNvSpPr>
          <p:nvPr/>
        </p:nvSpPr>
        <p:spPr bwMode="auto">
          <a:xfrm flipV="1">
            <a:off x="4011613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Text Box 9"/>
          <p:cNvSpPr txBox="1">
            <a:spLocks noChangeArrowheads="1"/>
          </p:cNvSpPr>
          <p:nvPr/>
        </p:nvSpPr>
        <p:spPr bwMode="auto">
          <a:xfrm>
            <a:off x="5840413" y="297180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3565" name="Text Box 10"/>
          <p:cNvSpPr txBox="1">
            <a:spLocks noChangeArrowheads="1"/>
          </p:cNvSpPr>
          <p:nvPr/>
        </p:nvSpPr>
        <p:spPr bwMode="auto">
          <a:xfrm>
            <a:off x="3859213" y="1219200"/>
            <a:ext cx="3381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3566" name="Text Box 11"/>
          <p:cNvSpPr txBox="1">
            <a:spLocks noChangeArrowheads="1"/>
          </p:cNvSpPr>
          <p:nvPr/>
        </p:nvSpPr>
        <p:spPr bwMode="auto">
          <a:xfrm>
            <a:off x="6145213" y="43434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3567" name="Text Box 12"/>
          <p:cNvSpPr txBox="1">
            <a:spLocks noChangeArrowheads="1"/>
          </p:cNvSpPr>
          <p:nvPr/>
        </p:nvSpPr>
        <p:spPr bwMode="auto">
          <a:xfrm>
            <a:off x="1116013" y="1143000"/>
            <a:ext cx="3381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3568" name="Line 13"/>
          <p:cNvSpPr>
            <a:spLocks noChangeShapeType="1"/>
          </p:cNvSpPr>
          <p:nvPr/>
        </p:nvSpPr>
        <p:spPr bwMode="auto">
          <a:xfrm>
            <a:off x="5135563" y="40386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Line 14"/>
          <p:cNvSpPr>
            <a:spLocks noChangeShapeType="1"/>
          </p:cNvSpPr>
          <p:nvPr/>
        </p:nvSpPr>
        <p:spPr bwMode="auto">
          <a:xfrm flipV="1">
            <a:off x="5137150" y="32639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3695700" y="34051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3571" name="Rectangle 20"/>
          <p:cNvSpPr>
            <a:spLocks noChangeArrowheads="1"/>
          </p:cNvSpPr>
          <p:nvPr/>
        </p:nvSpPr>
        <p:spPr bwMode="auto">
          <a:xfrm>
            <a:off x="1268413" y="2393950"/>
            <a:ext cx="4572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2" name="Rectangle 21"/>
          <p:cNvSpPr>
            <a:spLocks noChangeArrowheads="1"/>
          </p:cNvSpPr>
          <p:nvPr/>
        </p:nvSpPr>
        <p:spPr bwMode="auto">
          <a:xfrm>
            <a:off x="4011613" y="2317750"/>
            <a:ext cx="3810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3" name="Rectangle 22"/>
          <p:cNvSpPr>
            <a:spLocks noChangeArrowheads="1"/>
          </p:cNvSpPr>
          <p:nvPr/>
        </p:nvSpPr>
        <p:spPr bwMode="auto">
          <a:xfrm>
            <a:off x="5164138" y="3670300"/>
            <a:ext cx="228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4" name="Rectangle 28"/>
          <p:cNvSpPr>
            <a:spLocks noChangeArrowheads="1"/>
          </p:cNvSpPr>
          <p:nvPr/>
        </p:nvSpPr>
        <p:spPr bwMode="auto">
          <a:xfrm>
            <a:off x="-26988" y="3429000"/>
            <a:ext cx="7162801" cy="1752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5" name="Text Box 30"/>
          <p:cNvSpPr txBox="1">
            <a:spLocks noChangeArrowheads="1"/>
          </p:cNvSpPr>
          <p:nvPr/>
        </p:nvSpPr>
        <p:spPr bwMode="auto">
          <a:xfrm>
            <a:off x="3402013" y="297180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3576" name="Text Box 31"/>
          <p:cNvSpPr txBox="1">
            <a:spLocks noChangeArrowheads="1"/>
          </p:cNvSpPr>
          <p:nvPr/>
        </p:nvSpPr>
        <p:spPr bwMode="auto">
          <a:xfrm>
            <a:off x="201613" y="3336925"/>
            <a:ext cx="1222375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Flip</a:t>
            </a:r>
            <a:r>
              <a:rPr lang="en-US" altLang="zh-TW" sz="3200" b="1" i="1">
                <a:latin typeface="Times New Roman" pitchFamily="18" charset="0"/>
              </a:rPr>
              <a:t> h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23577" name="Text Box 43"/>
          <p:cNvSpPr txBox="1">
            <a:spLocks noChangeArrowheads="1"/>
          </p:cNvSpPr>
          <p:nvPr/>
        </p:nvSpPr>
        <p:spPr bwMode="auto">
          <a:xfrm>
            <a:off x="1176338" y="5746750"/>
            <a:ext cx="7396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Discrete convolution </a:t>
            </a:r>
            <a:r>
              <a:rPr lang="en-US" altLang="zh-TW" i="1">
                <a:solidFill>
                  <a:schemeClr val="tx2"/>
                </a:solidFill>
              </a:rPr>
              <a:t>I*h</a:t>
            </a:r>
            <a:r>
              <a:rPr lang="en-US" altLang="zh-TW">
                <a:solidFill>
                  <a:schemeClr val="tx2"/>
                </a:solidFill>
              </a:rPr>
              <a:t>, flip </a:t>
            </a:r>
            <a:r>
              <a:rPr lang="en-US" altLang="zh-TW" i="1">
                <a:solidFill>
                  <a:schemeClr val="tx2"/>
                </a:solidFill>
              </a:rPr>
              <a:t>h ,</a:t>
            </a:r>
            <a:r>
              <a:rPr lang="en-US" altLang="zh-TW">
                <a:solidFill>
                  <a:schemeClr val="tx2"/>
                </a:solidFill>
              </a:rPr>
              <a:t>shift </a:t>
            </a:r>
            <a:r>
              <a:rPr lang="en-US" altLang="zh-TW" i="1">
                <a:solidFill>
                  <a:schemeClr val="tx2"/>
                </a:solidFill>
              </a:rPr>
              <a:t>h</a:t>
            </a:r>
            <a:r>
              <a:rPr lang="en-US" altLang="zh-TW">
                <a:solidFill>
                  <a:schemeClr val="tx2"/>
                </a:solidFill>
              </a:rPr>
              <a:t> and correlate with </a:t>
            </a:r>
            <a:r>
              <a:rPr lang="en-US" altLang="zh-TW" i="1">
                <a:solidFill>
                  <a:schemeClr val="tx2"/>
                </a:solidFill>
              </a:rPr>
              <a:t>I</a:t>
            </a:r>
            <a:r>
              <a:rPr lang="en-US" altLang="zh-TW">
                <a:solidFill>
                  <a:schemeClr val="tx2"/>
                </a:solidFill>
              </a:rPr>
              <a:t> [1]</a:t>
            </a:r>
            <a:endParaRPr lang="en-US" altLang="en-US">
              <a:solidFill>
                <a:schemeClr val="tx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197350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75213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80" name="TextBox 3"/>
          <p:cNvSpPr txBox="1">
            <a:spLocks noChangeArrowheads="1"/>
          </p:cNvSpPr>
          <p:nvPr/>
        </p:nvSpPr>
        <p:spPr bwMode="auto">
          <a:xfrm>
            <a:off x="3978275" y="3009900"/>
            <a:ext cx="1060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   1</a:t>
            </a:r>
          </a:p>
        </p:txBody>
      </p:sp>
      <p:sp>
        <p:nvSpPr>
          <p:cNvPr id="23581" name="Rectangle 4"/>
          <p:cNvSpPr>
            <a:spLocks noChangeArrowheads="1"/>
          </p:cNvSpPr>
          <p:nvPr/>
        </p:nvSpPr>
        <p:spPr bwMode="auto">
          <a:xfrm>
            <a:off x="1395413" y="3016250"/>
            <a:ext cx="1487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1        2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1498600" y="299085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33600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743200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43600" y="398145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02150" y="32766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78438" y="40386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543550" y="432435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16013" y="2584450"/>
            <a:ext cx="60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16013" y="19812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91" name="Text Box 12"/>
          <p:cNvSpPr txBox="1">
            <a:spLocks noChangeArrowheads="1"/>
          </p:cNvSpPr>
          <p:nvPr/>
        </p:nvSpPr>
        <p:spPr bwMode="auto">
          <a:xfrm>
            <a:off x="804863" y="1843088"/>
            <a:ext cx="4238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1200">
                <a:latin typeface="Times New Roman" pitchFamily="18" charset="0"/>
              </a:rPr>
              <a:t>k=1</a:t>
            </a:r>
          </a:p>
        </p:txBody>
      </p:sp>
      <p:sp>
        <p:nvSpPr>
          <p:cNvPr id="23592" name="Text Box 12"/>
          <p:cNvSpPr txBox="1">
            <a:spLocks noChangeArrowheads="1"/>
          </p:cNvSpPr>
          <p:nvPr/>
        </p:nvSpPr>
        <p:spPr bwMode="auto">
          <a:xfrm>
            <a:off x="812800" y="2443163"/>
            <a:ext cx="4254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1200">
                <a:latin typeface="Times New Roman" pitchFamily="18" charset="0"/>
              </a:rPr>
              <a:t>k=0</a:t>
            </a:r>
          </a:p>
        </p:txBody>
      </p:sp>
      <p:sp>
        <p:nvSpPr>
          <p:cNvPr id="23593" name="TextBox 48"/>
          <p:cNvSpPr txBox="1">
            <a:spLocks noChangeArrowheads="1"/>
          </p:cNvSpPr>
          <p:nvPr/>
        </p:nvSpPr>
        <p:spPr bwMode="auto">
          <a:xfrm>
            <a:off x="5097463" y="4025900"/>
            <a:ext cx="1060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   1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770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79375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2800" dirty="0"/>
              <a:t>Discrete convolution </a:t>
            </a:r>
            <a:r>
              <a:rPr lang="en-US" altLang="zh-TW" sz="2800" i="1" dirty="0"/>
              <a:t>I*h</a:t>
            </a:r>
            <a:r>
              <a:rPr lang="en-US" altLang="zh-TW" sz="2800" dirty="0"/>
              <a:t>, flip </a:t>
            </a:r>
            <a:r>
              <a:rPr lang="en-US" altLang="zh-TW" sz="2800" i="1" dirty="0"/>
              <a:t>h ,</a:t>
            </a:r>
            <a:r>
              <a:rPr lang="en-US" altLang="zh-TW" sz="2800" dirty="0"/>
              <a:t>shift </a:t>
            </a:r>
            <a:r>
              <a:rPr lang="en-US" altLang="zh-TW" sz="2800" i="1" dirty="0"/>
              <a:t>h</a:t>
            </a:r>
            <a:r>
              <a:rPr lang="en-US" altLang="zh-TW" sz="2800" dirty="0"/>
              <a:t> and correlate with </a:t>
            </a:r>
            <a:r>
              <a:rPr lang="en-US" altLang="zh-TW" sz="2800" i="1" dirty="0"/>
              <a:t>I</a:t>
            </a:r>
            <a:r>
              <a:rPr lang="en-US" altLang="zh-TW" sz="2800" dirty="0"/>
              <a:t> [1]</a:t>
            </a:r>
            <a:r>
              <a:rPr lang="en-US" altLang="zh-TW" dirty="0"/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zh-TW" sz="2400"/>
              <a:t> </a:t>
            </a:r>
          </a:p>
        </p:txBody>
      </p:sp>
      <p:graphicFrame>
        <p:nvGraphicFramePr>
          <p:cNvPr id="24580" name="Object 39"/>
          <p:cNvGraphicFramePr>
            <a:graphicFrameLocks noGrp="1" noChangeAspect="1"/>
          </p:cNvGraphicFramePr>
          <p:nvPr>
            <p:ph sz="half" idx="2"/>
          </p:nvPr>
        </p:nvGraphicFramePr>
        <p:xfrm>
          <a:off x="5640388" y="1006475"/>
          <a:ext cx="35036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3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388" y="1006475"/>
                        <a:ext cx="3503612" cy="1050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76200" y="632460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CNN. V8c</a:t>
            </a:r>
          </a:p>
        </p:txBody>
      </p:sp>
      <p:sp>
        <p:nvSpPr>
          <p:cNvPr id="24582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68263" y="6484938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5793B1-8A85-45CB-ADDA-D60B93994B8F}" type="slidenum">
              <a:rPr lang="en-US" altLang="en-US"/>
              <a:pPr/>
              <a:t>61</a:t>
            </a:fld>
            <a:endParaRPr lang="en-US" altLang="en-US"/>
          </a:p>
        </p:txBody>
      </p:sp>
      <p:graphicFrame>
        <p:nvGraphicFramePr>
          <p:cNvPr id="24583" name="Object 4"/>
          <p:cNvGraphicFramePr>
            <a:graphicFrameLocks noChangeAspect="1"/>
          </p:cNvGraphicFramePr>
          <p:nvPr/>
        </p:nvGraphicFramePr>
        <p:xfrm>
          <a:off x="457200" y="1676400"/>
          <a:ext cx="535622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4" name="Equation" r:id="rId5" imgW="1854200" imgH="1828800" progId="Equation.DSMT4">
                  <p:embed/>
                </p:oleObj>
              </mc:Choice>
              <mc:Fallback>
                <p:oleObj name="Equation" r:id="rId5" imgW="1854200" imgH="182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5356225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Line 5"/>
          <p:cNvSpPr>
            <a:spLocks noChangeShapeType="1"/>
          </p:cNvSpPr>
          <p:nvPr/>
        </p:nvSpPr>
        <p:spPr bwMode="auto">
          <a:xfrm>
            <a:off x="1295400" y="28956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Line 6"/>
          <p:cNvSpPr>
            <a:spLocks noChangeShapeType="1"/>
          </p:cNvSpPr>
          <p:nvPr/>
        </p:nvSpPr>
        <p:spPr bwMode="auto">
          <a:xfrm flipV="1">
            <a:off x="1295400" y="13716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Line 7"/>
          <p:cNvSpPr>
            <a:spLocks noChangeShapeType="1"/>
          </p:cNvSpPr>
          <p:nvPr/>
        </p:nvSpPr>
        <p:spPr bwMode="auto">
          <a:xfrm>
            <a:off x="4038600" y="2895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8"/>
          <p:cNvSpPr>
            <a:spLocks noChangeShapeType="1"/>
          </p:cNvSpPr>
          <p:nvPr/>
        </p:nvSpPr>
        <p:spPr bwMode="auto">
          <a:xfrm flipV="1">
            <a:off x="4038600" y="1219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Text Box 9"/>
          <p:cNvSpPr txBox="1">
            <a:spLocks noChangeArrowheads="1"/>
          </p:cNvSpPr>
          <p:nvPr/>
        </p:nvSpPr>
        <p:spPr bwMode="auto">
          <a:xfrm>
            <a:off x="5867400" y="25908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589" name="Text Box 10"/>
          <p:cNvSpPr txBox="1">
            <a:spLocks noChangeArrowheads="1"/>
          </p:cNvSpPr>
          <p:nvPr/>
        </p:nvSpPr>
        <p:spPr bwMode="auto">
          <a:xfrm>
            <a:off x="3886200" y="838200"/>
            <a:ext cx="3381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590" name="Text Box 11"/>
          <p:cNvSpPr txBox="1">
            <a:spLocks noChangeArrowheads="1"/>
          </p:cNvSpPr>
          <p:nvPr/>
        </p:nvSpPr>
        <p:spPr bwMode="auto">
          <a:xfrm>
            <a:off x="5684838" y="4056063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591" name="Text Box 12"/>
          <p:cNvSpPr txBox="1">
            <a:spLocks noChangeArrowheads="1"/>
          </p:cNvSpPr>
          <p:nvPr/>
        </p:nvSpPr>
        <p:spPr bwMode="auto">
          <a:xfrm>
            <a:off x="1112838" y="909638"/>
            <a:ext cx="3381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592" name="Line 13"/>
          <p:cNvSpPr>
            <a:spLocks noChangeShapeType="1"/>
          </p:cNvSpPr>
          <p:nvPr/>
        </p:nvSpPr>
        <p:spPr bwMode="auto">
          <a:xfrm>
            <a:off x="5105400" y="4114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14"/>
          <p:cNvSpPr>
            <a:spLocks noChangeShapeType="1"/>
          </p:cNvSpPr>
          <p:nvPr/>
        </p:nvSpPr>
        <p:spPr bwMode="auto">
          <a:xfrm flipV="1">
            <a:off x="5105400" y="33528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Text Box 15"/>
          <p:cNvSpPr txBox="1">
            <a:spLocks noChangeArrowheads="1"/>
          </p:cNvSpPr>
          <p:nvPr/>
        </p:nvSpPr>
        <p:spPr bwMode="auto">
          <a:xfrm>
            <a:off x="4953000" y="3048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595" name="Rectangle 16"/>
          <p:cNvSpPr>
            <a:spLocks noChangeArrowheads="1"/>
          </p:cNvSpPr>
          <p:nvPr/>
        </p:nvSpPr>
        <p:spPr bwMode="auto">
          <a:xfrm>
            <a:off x="1295400" y="2362200"/>
            <a:ext cx="4572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6" name="Rectangle 17"/>
          <p:cNvSpPr>
            <a:spLocks noChangeArrowheads="1"/>
          </p:cNvSpPr>
          <p:nvPr/>
        </p:nvSpPr>
        <p:spPr bwMode="auto">
          <a:xfrm>
            <a:off x="4038600" y="2286000"/>
            <a:ext cx="3810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7" name="Rectangle 18"/>
          <p:cNvSpPr>
            <a:spLocks noChangeArrowheads="1"/>
          </p:cNvSpPr>
          <p:nvPr/>
        </p:nvSpPr>
        <p:spPr bwMode="auto">
          <a:xfrm>
            <a:off x="5181600" y="3657600"/>
            <a:ext cx="228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8" name="Rectangle 19"/>
          <p:cNvSpPr>
            <a:spLocks noChangeArrowheads="1"/>
          </p:cNvSpPr>
          <p:nvPr/>
        </p:nvSpPr>
        <p:spPr bwMode="auto">
          <a:xfrm>
            <a:off x="0" y="3276600"/>
            <a:ext cx="5748338" cy="1524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9" name="Text Box 21"/>
          <p:cNvSpPr txBox="1">
            <a:spLocks noChangeArrowheads="1"/>
          </p:cNvSpPr>
          <p:nvPr/>
        </p:nvSpPr>
        <p:spPr bwMode="auto">
          <a:xfrm>
            <a:off x="3429000" y="25908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600" name="Text Box 22"/>
          <p:cNvSpPr txBox="1">
            <a:spLocks noChangeArrowheads="1"/>
          </p:cNvSpPr>
          <p:nvPr/>
        </p:nvSpPr>
        <p:spPr bwMode="auto">
          <a:xfrm>
            <a:off x="228600" y="3048000"/>
            <a:ext cx="3894138" cy="892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Flip</a:t>
            </a:r>
            <a:r>
              <a:rPr lang="en-US" altLang="zh-TW" sz="3200" b="1" i="1">
                <a:latin typeface="Times New Roman" pitchFamily="18" charset="0"/>
              </a:rPr>
              <a:t> h: </a:t>
            </a:r>
            <a:r>
              <a:rPr lang="en-US" altLang="zh-TW" sz="2000" b="1" i="1">
                <a:latin typeface="Times New Roman" pitchFamily="18" charset="0"/>
              </a:rPr>
              <a:t>is like this after the flip</a:t>
            </a:r>
          </a:p>
          <a:p>
            <a:r>
              <a:rPr lang="en-US" altLang="zh-TW" sz="2000" b="1" i="1">
                <a:latin typeface="Times New Roman" pitchFamily="18" charset="0"/>
              </a:rPr>
              <a:t>and no shift (m=0,n=0)</a:t>
            </a:r>
            <a:endParaRPr lang="en-US" altLang="zh-TW" sz="2400">
              <a:latin typeface="Times New Roman" pitchFamily="18" charset="0"/>
            </a:endParaRPr>
          </a:p>
        </p:txBody>
      </p:sp>
      <p:graphicFrame>
        <p:nvGraphicFramePr>
          <p:cNvPr id="24601" name="Object 23"/>
          <p:cNvGraphicFramePr>
            <a:graphicFrameLocks noChangeAspect="1"/>
          </p:cNvGraphicFramePr>
          <p:nvPr/>
        </p:nvGraphicFramePr>
        <p:xfrm>
          <a:off x="384175" y="5430838"/>
          <a:ext cx="472440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5" name="Equation" r:id="rId7" imgW="1828800" imgH="457200" progId="Equation.DSMT4">
                  <p:embed/>
                </p:oleObj>
              </mc:Choice>
              <mc:Fallback>
                <p:oleObj name="Equation" r:id="rId7" imgW="1828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" y="5430838"/>
                        <a:ext cx="4724400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2" name="Text Box 24"/>
          <p:cNvSpPr txBox="1">
            <a:spLocks noChangeArrowheads="1"/>
          </p:cNvSpPr>
          <p:nvPr/>
        </p:nvSpPr>
        <p:spPr bwMode="auto">
          <a:xfrm>
            <a:off x="5105400" y="57912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603" name="Line 25"/>
          <p:cNvSpPr>
            <a:spLocks noChangeShapeType="1"/>
          </p:cNvSpPr>
          <p:nvPr/>
        </p:nvSpPr>
        <p:spPr bwMode="auto">
          <a:xfrm>
            <a:off x="3810000" y="60198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26"/>
          <p:cNvSpPr>
            <a:spLocks noChangeShapeType="1"/>
          </p:cNvSpPr>
          <p:nvPr/>
        </p:nvSpPr>
        <p:spPr bwMode="auto">
          <a:xfrm flipV="1">
            <a:off x="3733800" y="54102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Text Box 27"/>
          <p:cNvSpPr txBox="1">
            <a:spLocks noChangeArrowheads="1"/>
          </p:cNvSpPr>
          <p:nvPr/>
        </p:nvSpPr>
        <p:spPr bwMode="auto">
          <a:xfrm>
            <a:off x="3276600" y="54102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606" name="Rectangle 28"/>
          <p:cNvSpPr>
            <a:spLocks noChangeArrowheads="1"/>
          </p:cNvSpPr>
          <p:nvPr/>
        </p:nvSpPr>
        <p:spPr bwMode="auto">
          <a:xfrm>
            <a:off x="3733800" y="5562600"/>
            <a:ext cx="5334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607" name="Text Box 29"/>
          <p:cNvSpPr txBox="1">
            <a:spLocks noChangeArrowheads="1"/>
          </p:cNvSpPr>
          <p:nvPr/>
        </p:nvSpPr>
        <p:spPr bwMode="auto">
          <a:xfrm>
            <a:off x="304800" y="4800600"/>
            <a:ext cx="4821238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Shift Flipped</a:t>
            </a:r>
            <a:r>
              <a:rPr lang="en-US" altLang="zh-TW" sz="3200" b="1" i="1">
                <a:latin typeface="Times New Roman" pitchFamily="18" charset="0"/>
              </a:rPr>
              <a:t> h to m=1,n=0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24608" name="Rectangle 30"/>
          <p:cNvSpPr>
            <a:spLocks noChangeArrowheads="1"/>
          </p:cNvSpPr>
          <p:nvPr/>
        </p:nvSpPr>
        <p:spPr bwMode="auto">
          <a:xfrm>
            <a:off x="0" y="4876800"/>
            <a:ext cx="5638800" cy="1981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grpSp>
        <p:nvGrpSpPr>
          <p:cNvPr id="24609" name="Group 36"/>
          <p:cNvGrpSpPr>
            <a:grpSpLocks/>
          </p:cNvGrpSpPr>
          <p:nvPr/>
        </p:nvGrpSpPr>
        <p:grpSpPr bwMode="auto">
          <a:xfrm>
            <a:off x="7207250" y="2071688"/>
            <a:ext cx="1397000" cy="1662112"/>
            <a:chOff x="4742" y="1844"/>
            <a:chExt cx="880" cy="1047"/>
          </a:xfrm>
        </p:grpSpPr>
        <p:sp>
          <p:nvSpPr>
            <p:cNvPr id="24615" name="Line 31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Line 32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7" name="Text Box 33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4618" name="Text Box 34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4619" name="Text Box 35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sp>
        <p:nvSpPr>
          <p:cNvPr id="24610" name="TextBox 39"/>
          <p:cNvSpPr txBox="1">
            <a:spLocks noChangeArrowheads="1"/>
          </p:cNvSpPr>
          <p:nvPr/>
        </p:nvSpPr>
        <p:spPr bwMode="auto">
          <a:xfrm>
            <a:off x="4025900" y="2840038"/>
            <a:ext cx="1058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   1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24338" y="28194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953000" y="2840038"/>
            <a:ext cx="0" cy="55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67400" y="3717925"/>
            <a:ext cx="3321050" cy="286385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rgbClr val="FF0000"/>
                </a:solidFill>
                <a:ea typeface="新細明體" pitchFamily="18" charset="-120"/>
              </a:rPr>
              <a:t>The trick: 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I(j=0,k=0) needs to multiply to 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h</a:t>
            </a:r>
            <a:r>
              <a:rPr lang="en-US" b="1" i="1" baseline="30000" dirty="0">
                <a:solidFill>
                  <a:srgbClr val="FF0000"/>
                </a:solidFill>
                <a:ea typeface="新細明體" pitchFamily="18" charset="-120"/>
              </a:rPr>
              <a:t>(flip)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(-m+0,-n+0), 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since m=1, n=0, so we shift the h</a:t>
            </a:r>
            <a:r>
              <a:rPr lang="en-US" b="1" baseline="30000" dirty="0">
                <a:solidFill>
                  <a:srgbClr val="FF0000"/>
                </a:solidFill>
                <a:ea typeface="新細明體" pitchFamily="18" charset="-120"/>
              </a:rPr>
              <a:t>(flip)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 pattern 1-bit to the right so we just multiply overlapped elements of I and 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h</a:t>
            </a:r>
            <a:r>
              <a:rPr lang="en-US" b="1" i="1" baseline="30000" dirty="0">
                <a:solidFill>
                  <a:srgbClr val="FF0000"/>
                </a:solidFill>
                <a:ea typeface="新細明體" pitchFamily="18" charset="-120"/>
              </a:rPr>
              <a:t>(flip)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. 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Similarly, we do the same for all </a:t>
            </a:r>
            <a:r>
              <a:rPr lang="en-US" b="1" dirty="0" err="1">
                <a:solidFill>
                  <a:srgbClr val="FF0000"/>
                </a:solidFill>
                <a:ea typeface="新細明體" pitchFamily="18" charset="-120"/>
              </a:rPr>
              <a:t>m,n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 values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167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TW"/>
              <a:t>Find </a:t>
            </a:r>
            <a:r>
              <a:rPr lang="en-US" altLang="zh-TW" i="1"/>
              <a:t>C(m,n)</a:t>
            </a:r>
            <a:endParaRPr lang="en-US" altLang="zh-TW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en-US" sz="2400"/>
              <a:t> </a:t>
            </a:r>
          </a:p>
        </p:txBody>
      </p:sp>
      <p:graphicFrame>
        <p:nvGraphicFramePr>
          <p:cNvPr id="25604" name="Object 34"/>
          <p:cNvGraphicFramePr>
            <a:graphicFrameLocks noGrp="1" noChangeAspect="1"/>
          </p:cNvGraphicFramePr>
          <p:nvPr>
            <p:ph sz="half" idx="2"/>
          </p:nvPr>
        </p:nvGraphicFramePr>
        <p:xfrm>
          <a:off x="5292725" y="547688"/>
          <a:ext cx="3656013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03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47688"/>
                        <a:ext cx="3656013" cy="1096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D6D71B0-99A7-483C-8F20-2C948AA53D1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914400" y="1676400"/>
            <a:ext cx="4821238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Shift Flipped</a:t>
            </a:r>
            <a:r>
              <a:rPr lang="en-US" altLang="zh-TW" sz="3200" b="1" i="1">
                <a:latin typeface="Times New Roman" pitchFamily="18" charset="0"/>
              </a:rPr>
              <a:t> h to m=1,n=0</a:t>
            </a:r>
            <a:endParaRPr lang="en-US" altLang="zh-TW" sz="2400">
              <a:latin typeface="Times New Roman" pitchFamily="18" charset="0"/>
            </a:endParaRPr>
          </a:p>
        </p:txBody>
      </p:sp>
      <p:grpSp>
        <p:nvGrpSpPr>
          <p:cNvPr id="25608" name="Group 19"/>
          <p:cNvGrpSpPr>
            <a:grpSpLocks/>
          </p:cNvGrpSpPr>
          <p:nvPr/>
        </p:nvGrpSpPr>
        <p:grpSpPr bwMode="auto">
          <a:xfrm>
            <a:off x="990600" y="2895600"/>
            <a:ext cx="4876800" cy="1863725"/>
            <a:chOff x="624" y="1824"/>
            <a:chExt cx="3072" cy="1174"/>
          </a:xfrm>
        </p:grpSpPr>
        <p:graphicFrame>
          <p:nvGraphicFramePr>
            <p:cNvPr id="25619" name="Object 4"/>
            <p:cNvGraphicFramePr>
              <a:graphicFrameLocks noChangeAspect="1"/>
            </p:cNvGraphicFramePr>
            <p:nvPr/>
          </p:nvGraphicFramePr>
          <p:xfrm>
            <a:off x="624" y="2256"/>
            <a:ext cx="2976" cy="7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04" name="Equation" r:id="rId5" imgW="1828800" imgH="457200" progId="Equation.DSMT4">
                    <p:embed/>
                  </p:oleObj>
                </mc:Choice>
                <mc:Fallback>
                  <p:oleObj name="Equation" r:id="rId5" imgW="1828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256"/>
                          <a:ext cx="2976" cy="7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0" name="Line 5"/>
            <p:cNvSpPr>
              <a:spLocks noChangeShapeType="1"/>
            </p:cNvSpPr>
            <p:nvPr/>
          </p:nvSpPr>
          <p:spPr bwMode="auto">
            <a:xfrm>
              <a:off x="2688" y="2640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Text Box 6"/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25622" name="Rectangle 7"/>
            <p:cNvSpPr>
              <a:spLocks noChangeArrowheads="1"/>
            </p:cNvSpPr>
            <p:nvPr/>
          </p:nvSpPr>
          <p:spPr bwMode="auto">
            <a:xfrm>
              <a:off x="2784" y="2304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23" name="Line 9"/>
            <p:cNvSpPr>
              <a:spLocks noChangeShapeType="1"/>
            </p:cNvSpPr>
            <p:nvPr/>
          </p:nvSpPr>
          <p:spPr bwMode="auto">
            <a:xfrm flipH="1" flipV="1">
              <a:off x="2688" y="2112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Text Box 10"/>
            <p:cNvSpPr txBox="1">
              <a:spLocks noChangeArrowheads="1"/>
            </p:cNvSpPr>
            <p:nvPr/>
          </p:nvSpPr>
          <p:spPr bwMode="auto">
            <a:xfrm>
              <a:off x="3456" y="2688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</p:grpSp>
      <p:graphicFrame>
        <p:nvGraphicFramePr>
          <p:cNvPr id="25609" name="Object 11"/>
          <p:cNvGraphicFramePr>
            <a:graphicFrameLocks noChangeAspect="1"/>
          </p:cNvGraphicFramePr>
          <p:nvPr/>
        </p:nvGraphicFramePr>
        <p:xfrm>
          <a:off x="1323975" y="5791200"/>
          <a:ext cx="56927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05" name="Equation" r:id="rId7" imgW="2171700" imgH="203200" progId="Equation.DSMT4">
                  <p:embed/>
                </p:oleObj>
              </mc:Choice>
              <mc:Fallback>
                <p:oleObj name="Equation" r:id="rId7" imgW="2171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5791200"/>
                        <a:ext cx="569277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10" name="Group 18"/>
          <p:cNvGrpSpPr>
            <a:grpSpLocks/>
          </p:cNvGrpSpPr>
          <p:nvPr/>
        </p:nvGrpSpPr>
        <p:grpSpPr bwMode="auto">
          <a:xfrm>
            <a:off x="6172200" y="2174875"/>
            <a:ext cx="2667000" cy="2397125"/>
            <a:chOff x="3888" y="1370"/>
            <a:chExt cx="1680" cy="1510"/>
          </a:xfrm>
        </p:grpSpPr>
        <p:graphicFrame>
          <p:nvGraphicFramePr>
            <p:cNvPr id="25614" name="Object 13"/>
            <p:cNvGraphicFramePr>
              <a:graphicFrameLocks noChangeAspect="1"/>
            </p:cNvGraphicFramePr>
            <p:nvPr/>
          </p:nvGraphicFramePr>
          <p:xfrm>
            <a:off x="3888" y="1728"/>
            <a:ext cx="168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06" name="Equation" r:id="rId9" imgW="914400" imgH="457200" progId="Equation.DSMT4">
                    <p:embed/>
                  </p:oleObj>
                </mc:Choice>
                <mc:Fallback>
                  <p:oleObj name="Equation" r:id="rId9" imgW="9144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728"/>
                          <a:ext cx="168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5" name="Line 14"/>
            <p:cNvSpPr>
              <a:spLocks noChangeShapeType="1"/>
            </p:cNvSpPr>
            <p:nvPr/>
          </p:nvSpPr>
          <p:spPr bwMode="auto">
            <a:xfrm>
              <a:off x="4320" y="2640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Line 15"/>
            <p:cNvSpPr>
              <a:spLocks noChangeShapeType="1"/>
            </p:cNvSpPr>
            <p:nvPr/>
          </p:nvSpPr>
          <p:spPr bwMode="auto">
            <a:xfrm flipV="1">
              <a:off x="4320" y="1488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7" name="Text Box 16"/>
            <p:cNvSpPr txBox="1">
              <a:spLocks noChangeArrowheads="1"/>
            </p:cNvSpPr>
            <p:nvPr/>
          </p:nvSpPr>
          <p:spPr bwMode="auto">
            <a:xfrm>
              <a:off x="5328" y="259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25618" name="Text Box 17"/>
            <p:cNvSpPr txBox="1">
              <a:spLocks noChangeArrowheads="1"/>
            </p:cNvSpPr>
            <p:nvPr/>
          </p:nvSpPr>
          <p:spPr bwMode="auto">
            <a:xfrm>
              <a:off x="4358" y="137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K</a:t>
              </a:r>
            </a:p>
          </p:txBody>
        </p:sp>
      </p:grpSp>
      <p:sp>
        <p:nvSpPr>
          <p:cNvPr id="25611" name="Freeform 21"/>
          <p:cNvSpPr>
            <a:spLocks/>
          </p:cNvSpPr>
          <p:nvPr/>
        </p:nvSpPr>
        <p:spPr bwMode="auto">
          <a:xfrm>
            <a:off x="5791200" y="4648200"/>
            <a:ext cx="1752600" cy="482600"/>
          </a:xfrm>
          <a:custGeom>
            <a:avLst/>
            <a:gdLst>
              <a:gd name="T0" fmla="*/ 2147483647 w 1104"/>
              <a:gd name="T1" fmla="*/ 0 h 304"/>
              <a:gd name="T2" fmla="*/ 2147483647 w 1104"/>
              <a:gd name="T3" fmla="*/ 2147483647 h 304"/>
              <a:gd name="T4" fmla="*/ 0 w 1104"/>
              <a:gd name="T5" fmla="*/ 2147483647 h 3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304">
                <a:moveTo>
                  <a:pt x="1104" y="0"/>
                </a:moveTo>
                <a:cubicBezTo>
                  <a:pt x="1052" y="136"/>
                  <a:pt x="1000" y="272"/>
                  <a:pt x="816" y="288"/>
                </a:cubicBezTo>
                <a:cubicBezTo>
                  <a:pt x="632" y="304"/>
                  <a:pt x="316" y="200"/>
                  <a:pt x="0" y="9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Text Box 22"/>
          <p:cNvSpPr txBox="1">
            <a:spLocks noChangeArrowheads="1"/>
          </p:cNvSpPr>
          <p:nvPr/>
        </p:nvSpPr>
        <p:spPr bwMode="auto">
          <a:xfrm>
            <a:off x="4953000" y="4876800"/>
            <a:ext cx="3952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multiply overlapped elements  </a:t>
            </a:r>
          </a:p>
          <a:p>
            <a:r>
              <a:rPr lang="en-US" altLang="zh-TW" sz="2400">
                <a:latin typeface="Times New Roman" pitchFamily="18" charset="0"/>
              </a:rPr>
              <a:t>and add (see next slide)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317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92125" y="609600"/>
            <a:ext cx="8229600" cy="1139825"/>
          </a:xfrm>
        </p:spPr>
        <p:txBody>
          <a:bodyPr/>
          <a:lstStyle/>
          <a:p>
            <a:pPr algn="l" eaLnBrk="1" hangingPunct="1"/>
            <a:r>
              <a:rPr lang="en-US" altLang="zh-TW"/>
              <a:t>Find </a:t>
            </a:r>
            <a:r>
              <a:rPr lang="en-US" altLang="zh-TW" i="1"/>
              <a:t>C(m,n)</a:t>
            </a: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en-US" sz="2400"/>
              <a:t> </a:t>
            </a:r>
          </a:p>
        </p:txBody>
      </p:sp>
      <p:graphicFrame>
        <p:nvGraphicFramePr>
          <p:cNvPr id="26628" name="Object 30"/>
          <p:cNvGraphicFramePr>
            <a:graphicFrameLocks noGrp="1" noChangeAspect="1"/>
          </p:cNvGraphicFramePr>
          <p:nvPr>
            <p:ph sz="half" idx="2"/>
          </p:nvPr>
        </p:nvGraphicFramePr>
        <p:xfrm>
          <a:off x="5554663" y="669925"/>
          <a:ext cx="33528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7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669925"/>
                        <a:ext cx="3352800" cy="1006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F76C2AA-2EB5-4413-95E3-BDE0EB8CD5B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914400" y="1676400"/>
            <a:ext cx="4821238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Shift Flipped</a:t>
            </a:r>
            <a:r>
              <a:rPr lang="en-US" altLang="zh-TW" sz="3200" b="1" i="1">
                <a:latin typeface="Times New Roman" pitchFamily="18" charset="0"/>
              </a:rPr>
              <a:t> h to m=1,n=0</a:t>
            </a:r>
            <a:endParaRPr lang="en-US" altLang="zh-TW" sz="2400">
              <a:latin typeface="Times New Roman" pitchFamily="18" charset="0"/>
            </a:endParaRPr>
          </a:p>
        </p:txBody>
      </p:sp>
      <p:grpSp>
        <p:nvGrpSpPr>
          <p:cNvPr id="26632" name="Group 5"/>
          <p:cNvGrpSpPr>
            <a:grpSpLocks/>
          </p:cNvGrpSpPr>
          <p:nvPr/>
        </p:nvGrpSpPr>
        <p:grpSpPr bwMode="auto">
          <a:xfrm>
            <a:off x="990600" y="2895600"/>
            <a:ext cx="4876800" cy="1863725"/>
            <a:chOff x="624" y="1824"/>
            <a:chExt cx="3072" cy="1174"/>
          </a:xfrm>
        </p:grpSpPr>
        <p:graphicFrame>
          <p:nvGraphicFramePr>
            <p:cNvPr id="26648" name="Object 6"/>
            <p:cNvGraphicFramePr>
              <a:graphicFrameLocks noChangeAspect="1"/>
            </p:cNvGraphicFramePr>
            <p:nvPr/>
          </p:nvGraphicFramePr>
          <p:xfrm>
            <a:off x="624" y="2256"/>
            <a:ext cx="2976" cy="7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28" name="Equation" r:id="rId5" imgW="1828800" imgH="457200" progId="Equation.DSMT4">
                    <p:embed/>
                  </p:oleObj>
                </mc:Choice>
                <mc:Fallback>
                  <p:oleObj name="Equation" r:id="rId5" imgW="1828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256"/>
                          <a:ext cx="2976" cy="7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9" name="Line 7"/>
            <p:cNvSpPr>
              <a:spLocks noChangeShapeType="1"/>
            </p:cNvSpPr>
            <p:nvPr/>
          </p:nvSpPr>
          <p:spPr bwMode="auto">
            <a:xfrm>
              <a:off x="2688" y="2640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" name="Text Box 8"/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26651" name="Rectangle 9"/>
            <p:cNvSpPr>
              <a:spLocks noChangeArrowheads="1"/>
            </p:cNvSpPr>
            <p:nvPr/>
          </p:nvSpPr>
          <p:spPr bwMode="auto">
            <a:xfrm>
              <a:off x="2784" y="2304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652" name="Line 10"/>
            <p:cNvSpPr>
              <a:spLocks noChangeShapeType="1"/>
            </p:cNvSpPr>
            <p:nvPr/>
          </p:nvSpPr>
          <p:spPr bwMode="auto">
            <a:xfrm flipH="1" flipV="1">
              <a:off x="2688" y="2112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3" name="Text Box 11"/>
            <p:cNvSpPr txBox="1">
              <a:spLocks noChangeArrowheads="1"/>
            </p:cNvSpPr>
            <p:nvPr/>
          </p:nvSpPr>
          <p:spPr bwMode="auto">
            <a:xfrm>
              <a:off x="3456" y="2688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</p:grpSp>
      <p:graphicFrame>
        <p:nvGraphicFramePr>
          <p:cNvPr id="26633" name="Object 12"/>
          <p:cNvGraphicFramePr>
            <a:graphicFrameLocks noChangeAspect="1"/>
          </p:cNvGraphicFramePr>
          <p:nvPr/>
        </p:nvGraphicFramePr>
        <p:xfrm>
          <a:off x="1123950" y="5791200"/>
          <a:ext cx="609123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9" name="Equation" r:id="rId7" imgW="2324100" imgH="203200" progId="Equation.DSMT4">
                  <p:embed/>
                </p:oleObj>
              </mc:Choice>
              <mc:Fallback>
                <p:oleObj name="Equation" r:id="rId7" imgW="2324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5791200"/>
                        <a:ext cx="609123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34" name="Group 14"/>
          <p:cNvGrpSpPr>
            <a:grpSpLocks/>
          </p:cNvGrpSpPr>
          <p:nvPr/>
        </p:nvGrpSpPr>
        <p:grpSpPr bwMode="auto">
          <a:xfrm>
            <a:off x="3429000" y="2057400"/>
            <a:ext cx="2667000" cy="2397125"/>
            <a:chOff x="3888" y="1370"/>
            <a:chExt cx="1680" cy="1510"/>
          </a:xfrm>
        </p:grpSpPr>
        <p:graphicFrame>
          <p:nvGraphicFramePr>
            <p:cNvPr id="26643" name="Object 15"/>
            <p:cNvGraphicFramePr>
              <a:graphicFrameLocks noChangeAspect="1"/>
            </p:cNvGraphicFramePr>
            <p:nvPr/>
          </p:nvGraphicFramePr>
          <p:xfrm>
            <a:off x="3888" y="1728"/>
            <a:ext cx="168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30" name="Equation" r:id="rId9" imgW="914400" imgH="457200" progId="Equation.DSMT4">
                    <p:embed/>
                  </p:oleObj>
                </mc:Choice>
                <mc:Fallback>
                  <p:oleObj name="Equation" r:id="rId9" imgW="9144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728"/>
                          <a:ext cx="168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4" name="Line 16"/>
            <p:cNvSpPr>
              <a:spLocks noChangeShapeType="1"/>
            </p:cNvSpPr>
            <p:nvPr/>
          </p:nvSpPr>
          <p:spPr bwMode="auto">
            <a:xfrm>
              <a:off x="4320" y="2640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5" name="Line 17"/>
            <p:cNvSpPr>
              <a:spLocks noChangeShapeType="1"/>
            </p:cNvSpPr>
            <p:nvPr/>
          </p:nvSpPr>
          <p:spPr bwMode="auto">
            <a:xfrm flipV="1">
              <a:off x="4320" y="1488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6" name="Text Box 18"/>
            <p:cNvSpPr txBox="1">
              <a:spLocks noChangeArrowheads="1"/>
            </p:cNvSpPr>
            <p:nvPr/>
          </p:nvSpPr>
          <p:spPr bwMode="auto">
            <a:xfrm>
              <a:off x="5328" y="259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26647" name="Text Box 19"/>
            <p:cNvSpPr txBox="1">
              <a:spLocks noChangeArrowheads="1"/>
            </p:cNvSpPr>
            <p:nvPr/>
          </p:nvSpPr>
          <p:spPr bwMode="auto">
            <a:xfrm>
              <a:off x="4358" y="137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K</a:t>
              </a:r>
            </a:p>
          </p:txBody>
        </p:sp>
      </p:grpSp>
      <p:sp>
        <p:nvSpPr>
          <p:cNvPr id="26635" name="Text Box 20"/>
          <p:cNvSpPr txBox="1">
            <a:spLocks noChangeArrowheads="1"/>
          </p:cNvSpPr>
          <p:nvPr/>
        </p:nvSpPr>
        <p:spPr bwMode="auto">
          <a:xfrm>
            <a:off x="609600" y="4876800"/>
            <a:ext cx="3952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multiply overlapped elements  </a:t>
            </a:r>
          </a:p>
          <a:p>
            <a:r>
              <a:rPr lang="en-US" altLang="zh-TW" sz="2400">
                <a:latin typeface="Times New Roman" pitchFamily="18" charset="0"/>
              </a:rPr>
              <a:t>and add </a:t>
            </a:r>
          </a:p>
        </p:txBody>
      </p:sp>
      <p:grpSp>
        <p:nvGrpSpPr>
          <p:cNvPr id="26636" name="Group 21"/>
          <p:cNvGrpSpPr>
            <a:grpSpLocks/>
          </p:cNvGrpSpPr>
          <p:nvPr/>
        </p:nvGrpSpPr>
        <p:grpSpPr bwMode="auto">
          <a:xfrm>
            <a:off x="7527925" y="2927350"/>
            <a:ext cx="1397000" cy="1662113"/>
            <a:chOff x="4742" y="1844"/>
            <a:chExt cx="880" cy="1047"/>
          </a:xfrm>
        </p:grpSpPr>
        <p:sp>
          <p:nvSpPr>
            <p:cNvPr id="26638" name="Line 22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23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Text Box 24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6641" name="Text Box 25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6642" name="Text Box 26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4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" y="457200"/>
            <a:ext cx="8229600" cy="334962"/>
          </a:xfrm>
        </p:spPr>
        <p:txBody>
          <a:bodyPr>
            <a:noAutofit/>
          </a:bodyPr>
          <a:lstStyle/>
          <a:p>
            <a:r>
              <a:rPr lang="en-US" sz="2400" dirty="0"/>
              <a:t>Steps to find C(</a:t>
            </a:r>
            <a:r>
              <a:rPr lang="en-US" sz="2400" dirty="0" err="1"/>
              <a:t>m,n</a:t>
            </a:r>
            <a:r>
              <a:rPr lang="en-US" sz="2400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6874" y="6858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Step1:</a:t>
            </a:r>
          </a:p>
          <a:p>
            <a:r>
              <a:rPr lang="en-US" dirty="0"/>
              <a:t>C(0,0)</a:t>
            </a:r>
          </a:p>
          <a:p>
            <a:r>
              <a:rPr lang="en-US" dirty="0"/>
              <a:t>=1x2=2</a:t>
            </a:r>
          </a:p>
          <a:p>
            <a:endParaRPr lang="en-US" dirty="0"/>
          </a:p>
          <a:p>
            <a:r>
              <a:rPr lang="en-US" dirty="0"/>
              <a:t>Step 2: </a:t>
            </a:r>
          </a:p>
          <a:p>
            <a:r>
              <a:rPr lang="en-US" dirty="0"/>
              <a:t>C(1,0)</a:t>
            </a:r>
          </a:p>
          <a:p>
            <a:r>
              <a:rPr lang="en-US" dirty="0"/>
              <a:t>= -1*2+1*5=3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87874" y="6858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3: </a:t>
            </a:r>
          </a:p>
          <a:p>
            <a:r>
              <a:rPr lang="en-US" dirty="0"/>
              <a:t>C(2,0)</a:t>
            </a:r>
          </a:p>
          <a:p>
            <a:r>
              <a:rPr lang="en-US" dirty="0"/>
              <a:t>= -1*5+1*3</a:t>
            </a:r>
          </a:p>
          <a:p>
            <a:r>
              <a:rPr lang="en-US" dirty="0"/>
              <a:t>=-2</a:t>
            </a:r>
          </a:p>
          <a:p>
            <a:endParaRPr lang="en-US" dirty="0"/>
          </a:p>
          <a:p>
            <a:r>
              <a:rPr lang="en-US" dirty="0"/>
              <a:t>Step 4: </a:t>
            </a:r>
          </a:p>
          <a:p>
            <a:r>
              <a:rPr lang="en-US" dirty="0"/>
              <a:t>C(3,0)</a:t>
            </a:r>
          </a:p>
          <a:p>
            <a:r>
              <a:rPr lang="en-US" dirty="0"/>
              <a:t>= -1*3</a:t>
            </a:r>
          </a:p>
          <a:p>
            <a:r>
              <a:rPr lang="en-US" dirty="0"/>
              <a:t>=-3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43481"/>
              </p:ext>
            </p:extLst>
          </p:nvPr>
        </p:nvGraphicFramePr>
        <p:xfrm>
          <a:off x="3163874" y="7874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538332"/>
              </p:ext>
            </p:extLst>
          </p:nvPr>
        </p:nvGraphicFramePr>
        <p:xfrm>
          <a:off x="2630474" y="15240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420713"/>
              </p:ext>
            </p:extLst>
          </p:nvPr>
        </p:nvGraphicFramePr>
        <p:xfrm>
          <a:off x="3087674" y="32004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270358"/>
              </p:ext>
            </p:extLst>
          </p:nvPr>
        </p:nvGraphicFramePr>
        <p:xfrm>
          <a:off x="3087674" y="3810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82421"/>
              </p:ext>
            </p:extLst>
          </p:nvPr>
        </p:nvGraphicFramePr>
        <p:xfrm>
          <a:off x="7086600" y="8382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521147"/>
              </p:ext>
            </p:extLst>
          </p:nvPr>
        </p:nvGraphicFramePr>
        <p:xfrm>
          <a:off x="7620000" y="1574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820833"/>
              </p:ext>
            </p:extLst>
          </p:nvPr>
        </p:nvGraphicFramePr>
        <p:xfrm>
          <a:off x="7010400" y="32512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33812"/>
              </p:ext>
            </p:extLst>
          </p:nvPr>
        </p:nvGraphicFramePr>
        <p:xfrm>
          <a:off x="7848600" y="3810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838200" y="4953000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7400" y="533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C(</a:t>
            </a:r>
            <a:r>
              <a:rPr lang="en-US" dirty="0" err="1"/>
              <a:t>m,n</a:t>
            </a:r>
            <a:r>
              <a:rPr lang="en-US" dirty="0"/>
              <a:t>)=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026855"/>
              </p:ext>
            </p:extLst>
          </p:nvPr>
        </p:nvGraphicFramePr>
        <p:xfrm>
          <a:off x="3276600" y="5105400"/>
          <a:ext cx="4800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314">
                <a:tc>
                  <a:txBody>
                    <a:bodyPr/>
                    <a:lstStyle/>
                    <a:p>
                      <a:r>
                        <a:rPr lang="en-US" dirty="0"/>
                        <a:t>C(0,0)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C(0,0)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r>
                        <a:rPr lang="en-US" dirty="0"/>
                        <a:t>C(0,0)=2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C(1,0)=3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C(2,0)=-2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C(3,0)=-3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B49F-3632-4DA6-B3BD-76D01F7F99D6}" type="slidenum">
              <a:rPr lang="en-US" altLang="en-US" smtClean="0"/>
              <a:pPr/>
              <a:t>64</a:t>
            </a:fld>
            <a:endParaRPr lang="en-US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95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" y="457200"/>
            <a:ext cx="8229600" cy="334962"/>
          </a:xfrm>
        </p:spPr>
        <p:txBody>
          <a:bodyPr>
            <a:noAutofit/>
          </a:bodyPr>
          <a:lstStyle/>
          <a:p>
            <a:r>
              <a:rPr lang="en-US" sz="2000" dirty="0"/>
              <a:t>Steps continue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6874" y="6858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5:</a:t>
            </a:r>
          </a:p>
          <a:p>
            <a:r>
              <a:rPr lang="en-US" dirty="0"/>
              <a:t>C(0,1)</a:t>
            </a:r>
          </a:p>
          <a:p>
            <a:r>
              <a:rPr lang="en-US" dirty="0"/>
              <a:t>=1x1+1*2</a:t>
            </a:r>
          </a:p>
          <a:p>
            <a:r>
              <a:rPr lang="en-US" dirty="0"/>
              <a:t>=3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6: </a:t>
            </a:r>
          </a:p>
          <a:p>
            <a:r>
              <a:rPr lang="en-US" dirty="0"/>
              <a:t>C(1,1)</a:t>
            </a:r>
          </a:p>
          <a:p>
            <a:r>
              <a:rPr lang="en-US" dirty="0"/>
              <a:t>= -1*1+1*4+1*2+1*5</a:t>
            </a:r>
          </a:p>
          <a:p>
            <a:r>
              <a:rPr lang="en-US" dirty="0"/>
              <a:t>=10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87874" y="6858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7: </a:t>
            </a:r>
          </a:p>
          <a:p>
            <a:r>
              <a:rPr lang="en-US" dirty="0"/>
              <a:t>C(2,1)</a:t>
            </a:r>
          </a:p>
          <a:p>
            <a:r>
              <a:rPr lang="en-US" dirty="0"/>
              <a:t>= -1*4+1*1+1*5+1*3</a:t>
            </a:r>
          </a:p>
          <a:p>
            <a:r>
              <a:rPr lang="en-US" dirty="0"/>
              <a:t>=5</a:t>
            </a:r>
          </a:p>
          <a:p>
            <a:endParaRPr lang="en-US" dirty="0"/>
          </a:p>
          <a:p>
            <a:r>
              <a:rPr lang="en-US" dirty="0"/>
              <a:t>Step 8: </a:t>
            </a:r>
          </a:p>
          <a:p>
            <a:r>
              <a:rPr lang="en-US" dirty="0"/>
              <a:t>C(3,1)</a:t>
            </a:r>
          </a:p>
          <a:p>
            <a:r>
              <a:rPr lang="en-US" dirty="0"/>
              <a:t>= -1*1+1*3</a:t>
            </a:r>
          </a:p>
          <a:p>
            <a:r>
              <a:rPr lang="en-US" dirty="0"/>
              <a:t>=2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00621"/>
              </p:ext>
            </p:extLst>
          </p:nvPr>
        </p:nvGraphicFramePr>
        <p:xfrm>
          <a:off x="3163874" y="7874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9750"/>
              </p:ext>
            </p:extLst>
          </p:nvPr>
        </p:nvGraphicFramePr>
        <p:xfrm>
          <a:off x="2590800" y="1066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05113"/>
              </p:ext>
            </p:extLst>
          </p:nvPr>
        </p:nvGraphicFramePr>
        <p:xfrm>
          <a:off x="3124200" y="28956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327085"/>
              </p:ext>
            </p:extLst>
          </p:nvPr>
        </p:nvGraphicFramePr>
        <p:xfrm>
          <a:off x="3048000" y="3048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972842"/>
              </p:ext>
            </p:extLst>
          </p:nvPr>
        </p:nvGraphicFramePr>
        <p:xfrm>
          <a:off x="7239000" y="4572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681191"/>
              </p:ext>
            </p:extLst>
          </p:nvPr>
        </p:nvGraphicFramePr>
        <p:xfrm>
          <a:off x="7924800" y="685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02957"/>
              </p:ext>
            </p:extLst>
          </p:nvPr>
        </p:nvGraphicFramePr>
        <p:xfrm>
          <a:off x="7010400" y="32512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553057"/>
              </p:ext>
            </p:extLst>
          </p:nvPr>
        </p:nvGraphicFramePr>
        <p:xfrm>
          <a:off x="7924800" y="33528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838200" y="4953000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09800" y="533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C(</a:t>
            </a:r>
            <a:r>
              <a:rPr lang="en-US" dirty="0" err="1"/>
              <a:t>m,n</a:t>
            </a:r>
            <a:r>
              <a:rPr lang="en-US" dirty="0"/>
              <a:t>)=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24503"/>
              </p:ext>
            </p:extLst>
          </p:nvPr>
        </p:nvGraphicFramePr>
        <p:xfrm>
          <a:off x="3276600" y="5105400"/>
          <a:ext cx="4800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314">
                <a:tc>
                  <a:txBody>
                    <a:bodyPr/>
                    <a:lstStyle/>
                    <a:p>
                      <a:r>
                        <a:rPr lang="en-US" dirty="0"/>
                        <a:t>C(0,2)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C(0,1)=3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C(1,1)=10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C(2,1)=5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C(3,1)=2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r>
                        <a:rPr lang="en-US" dirty="0"/>
                        <a:t>C(0,0)=2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C(1,0)=3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C(2,0)=-2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C(3,0)=-3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B49F-3632-4DA6-B3BD-76D01F7F99D6}" type="slidenum">
              <a:rPr lang="en-US" altLang="en-US" smtClean="0"/>
              <a:pPr/>
              <a:t>65</a:t>
            </a:fld>
            <a:endParaRPr lang="en-US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292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60960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Find all elements in C for all possible </a:t>
            </a:r>
            <a:r>
              <a:rPr lang="en-US" altLang="zh-TW" dirty="0" err="1"/>
              <a:t>m,n</a:t>
            </a:r>
            <a:endParaRPr lang="en-US" altLang="zh-TW" dirty="0"/>
          </a:p>
        </p:txBody>
      </p:sp>
      <p:graphicFrame>
        <p:nvGraphicFramePr>
          <p:cNvPr id="2765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862138" y="2065338"/>
          <a:ext cx="4429125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3" name="Equation" r:id="rId3" imgW="1879600" imgH="1612900" progId="Equation.DSMT4">
                  <p:embed/>
                </p:oleObj>
              </mc:Choice>
              <mc:Fallback>
                <p:oleObj name="Equation" r:id="rId3" imgW="1879600" imgH="16129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2065338"/>
                        <a:ext cx="4429125" cy="380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5BB5AE3-414C-4E40-89FE-01D08D12E872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27654" name="Line 4"/>
          <p:cNvSpPr>
            <a:spLocks noChangeShapeType="1"/>
          </p:cNvSpPr>
          <p:nvPr/>
        </p:nvSpPr>
        <p:spPr bwMode="auto">
          <a:xfrm>
            <a:off x="3657600" y="6172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6232525" y="6061075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27656" name="Line 6"/>
          <p:cNvSpPr>
            <a:spLocks noChangeShapeType="1"/>
          </p:cNvSpPr>
          <p:nvPr/>
        </p:nvSpPr>
        <p:spPr bwMode="auto">
          <a:xfrm flipV="1">
            <a:off x="3657600" y="41148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Text Box 7"/>
          <p:cNvSpPr txBox="1">
            <a:spLocks noChangeArrowheads="1"/>
          </p:cNvSpPr>
          <p:nvPr/>
        </p:nvSpPr>
        <p:spPr bwMode="auto">
          <a:xfrm>
            <a:off x="3200400" y="4191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n</a:t>
            </a:r>
          </a:p>
        </p:txBody>
      </p:sp>
      <p:grpSp>
        <p:nvGrpSpPr>
          <p:cNvPr id="27658" name="Group 2"/>
          <p:cNvGrpSpPr>
            <a:grpSpLocks/>
          </p:cNvGrpSpPr>
          <p:nvPr/>
        </p:nvGrpSpPr>
        <p:grpSpPr bwMode="auto">
          <a:xfrm>
            <a:off x="7527925" y="2927350"/>
            <a:ext cx="1397000" cy="1662113"/>
            <a:chOff x="4742" y="1844"/>
            <a:chExt cx="880" cy="1047"/>
          </a:xfrm>
        </p:grpSpPr>
        <p:sp>
          <p:nvSpPr>
            <p:cNvPr id="27660" name="Line 3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1" name="Line 4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Text Box 5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7663" name="Text Box 6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7664" name="Text Box 7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5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/>
              <a:t>Exercise</a:t>
            </a:r>
            <a:endParaRPr lang="en-US" altLang="en-US" sz="2800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53400" cy="4530725"/>
          </a:xfrm>
        </p:spPr>
        <p:txBody>
          <a:bodyPr/>
          <a:lstStyle/>
          <a:p>
            <a:pPr eaLnBrk="1" hangingPunct="1"/>
            <a:r>
              <a:rPr lang="en-US" altLang="zh-TW" sz="2400" dirty="0">
                <a:cs typeface="Courier New" pitchFamily="49" charset="0"/>
              </a:rPr>
              <a:t>I=[1 4 1; </a:t>
            </a:r>
          </a:p>
          <a:p>
            <a:pPr eaLnBrk="1" hangingPunct="1"/>
            <a:r>
              <a:rPr lang="en-US" altLang="zh-TW" sz="2400" dirty="0">
                <a:cs typeface="Courier New" pitchFamily="49" charset="0"/>
              </a:rPr>
              <a:t>     2 5 3</a:t>
            </a:r>
          </a:p>
          <a:p>
            <a:pPr eaLnBrk="1" hangingPunct="1"/>
            <a:r>
              <a:rPr lang="en-US" altLang="zh-TW" sz="2400" dirty="0">
                <a:cs typeface="Courier New" pitchFamily="49" charset="0"/>
              </a:rPr>
              <a:t>     3 5 1]</a:t>
            </a:r>
          </a:p>
          <a:p>
            <a:pPr eaLnBrk="1" hangingPunct="1"/>
            <a:r>
              <a:rPr lang="en-US" altLang="en-US" sz="2400" dirty="0">
                <a:ea typeface="SimSun" pitchFamily="2" charset="-122"/>
                <a:cs typeface="Courier New" pitchFamily="49" charset="0"/>
              </a:rPr>
              <a:t>h2=[-1 1</a:t>
            </a:r>
          </a:p>
          <a:p>
            <a:pPr eaLnBrk="1" hangingPunct="1"/>
            <a:r>
              <a:rPr lang="en-US" altLang="en-US" sz="2400" dirty="0">
                <a:ea typeface="SimSun" pitchFamily="2" charset="-122"/>
                <a:cs typeface="Courier New" pitchFamily="49" charset="0"/>
              </a:rPr>
              <a:t>         1 -1]</a:t>
            </a:r>
          </a:p>
          <a:p>
            <a:pPr eaLnBrk="1" hangingPunct="1"/>
            <a:r>
              <a:rPr lang="en-US" altLang="en-US" sz="2400" dirty="0">
                <a:ea typeface="SimSun" pitchFamily="2" charset="-122"/>
                <a:cs typeface="Courier New" pitchFamily="49" charset="0"/>
              </a:rPr>
              <a:t>Find </a:t>
            </a:r>
            <a:r>
              <a:rPr lang="en-US" altLang="zh-TW" sz="2400" dirty="0">
                <a:cs typeface="Courier New" pitchFamily="49" charset="0"/>
              </a:rPr>
              <a:t>convolution of I and h2.</a:t>
            </a:r>
          </a:p>
        </p:txBody>
      </p:sp>
      <p:sp>
        <p:nvSpPr>
          <p:cNvPr id="2867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888457D-EA8E-40E4-BF6D-DC7132AC5383}" type="slidenum">
              <a:rPr lang="en-US" altLang="en-US"/>
              <a:pPr/>
              <a:t>67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8644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Answer</a:t>
            </a:r>
          </a:p>
        </p:txBody>
      </p:sp>
      <p:sp>
        <p:nvSpPr>
          <p:cNvPr id="29699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1800" dirty="0"/>
              <a:t>%ws3.1 edge</a:t>
            </a:r>
          </a:p>
          <a:p>
            <a:r>
              <a:rPr lang="en-US" altLang="en-US" sz="1800" dirty="0"/>
              <a:t>I=[1 4 1; </a:t>
            </a:r>
          </a:p>
          <a:p>
            <a:r>
              <a:rPr lang="en-US" altLang="en-US" sz="1800" dirty="0"/>
              <a:t>     2 5 3</a:t>
            </a:r>
          </a:p>
          <a:p>
            <a:r>
              <a:rPr lang="en-US" altLang="en-US" sz="1800" dirty="0"/>
              <a:t>     3 5 1]</a:t>
            </a:r>
          </a:p>
          <a:p>
            <a:r>
              <a:rPr lang="en-US" altLang="en-US" sz="1800" dirty="0"/>
              <a:t>h2=[-1 1</a:t>
            </a:r>
          </a:p>
          <a:p>
            <a:r>
              <a:rPr lang="en-US" altLang="en-US" sz="1800" dirty="0"/>
              <a:t>       1 -1]</a:t>
            </a:r>
          </a:p>
          <a:p>
            <a:r>
              <a:rPr lang="en-US" altLang="en-US" sz="1800" dirty="0"/>
              <a:t>%Find convolution of I and h2.</a:t>
            </a:r>
          </a:p>
          <a:p>
            <a:r>
              <a:rPr lang="en-US" altLang="en-US" sz="1800" dirty="0"/>
              <a:t>conv2(I,h2)</a:t>
            </a:r>
          </a:p>
          <a:p>
            <a:r>
              <a:rPr lang="en-US" altLang="en-US" sz="1800" dirty="0"/>
              <a:t>%</a:t>
            </a:r>
          </a:p>
          <a:p>
            <a:r>
              <a:rPr lang="en-US" altLang="en-US" sz="1800" dirty="0"/>
              <a:t>% </a:t>
            </a:r>
            <a:r>
              <a:rPr lang="en-US" altLang="en-US" sz="1800" dirty="0" err="1"/>
              <a:t>ans</a:t>
            </a:r>
            <a:r>
              <a:rPr lang="en-US" altLang="en-US" sz="1800" dirty="0"/>
              <a:t> =</a:t>
            </a:r>
          </a:p>
          <a:p>
            <a:r>
              <a:rPr lang="en-US" altLang="en-US" sz="1800" dirty="0"/>
              <a:t>% </a:t>
            </a:r>
          </a:p>
          <a:p>
            <a:r>
              <a:rPr lang="en-US" altLang="en-US" sz="1800" dirty="0"/>
              <a:t>%     -1    -3     3     1</a:t>
            </a:r>
          </a:p>
          <a:p>
            <a:r>
              <a:rPr lang="en-US" altLang="en-US" sz="1800" dirty="0"/>
              <a:t>%     -1     0    -1     2</a:t>
            </a:r>
          </a:p>
          <a:p>
            <a:r>
              <a:rPr lang="en-US" altLang="en-US" sz="1800" dirty="0"/>
              <a:t>%     -1     1     2    -2</a:t>
            </a:r>
          </a:p>
          <a:p>
            <a:r>
              <a:rPr lang="en-US" altLang="en-US" sz="1800" dirty="0"/>
              <a:t>%      3     2    -4    -1</a:t>
            </a:r>
          </a:p>
          <a:p>
            <a:endParaRPr lang="en-US" altLang="en-US" dirty="0"/>
          </a:p>
        </p:txBody>
      </p:sp>
      <p:sp>
        <p:nvSpPr>
          <p:cNvPr id="2970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B23DCD-DB60-4594-B6FE-9902D71CEF03}" type="slidenum">
              <a:rPr lang="en-US" altLang="en-US">
                <a:solidFill>
                  <a:srgbClr val="898989"/>
                </a:solidFill>
              </a:rPr>
              <a:pPr/>
              <a:t>68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38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 layer</a:t>
            </a:r>
            <a:br>
              <a:rPr lang="en-US" dirty="0"/>
            </a:br>
            <a:r>
              <a:rPr lang="en-US" dirty="0"/>
              <a:t>(To replace Sigmoid or </a:t>
            </a:r>
            <a:r>
              <a:rPr lang="en-US" dirty="0" err="1"/>
              <a:t>tanh</a:t>
            </a:r>
            <a:r>
              <a:rPr lang="en-US" dirty="0"/>
              <a:t> function)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Some CNN has a </a:t>
            </a:r>
            <a:r>
              <a:rPr lang="en-US" sz="2400" dirty="0" err="1"/>
              <a:t>Relu</a:t>
            </a:r>
            <a:r>
              <a:rPr lang="en-US" sz="2400" dirty="0"/>
              <a:t> layer</a:t>
            </a:r>
          </a:p>
          <a:p>
            <a:r>
              <a:rPr lang="en-US" sz="2400" dirty="0"/>
              <a:t>If f(x) is the layer input , </a:t>
            </a:r>
            <a:r>
              <a:rPr lang="en-US" sz="2400" dirty="0" err="1"/>
              <a:t>Relu</a:t>
            </a:r>
            <a:r>
              <a:rPr lang="en-US" sz="2400" dirty="0"/>
              <a:t>[f(x)]=max(f(x),0)</a:t>
            </a:r>
          </a:p>
          <a:p>
            <a:r>
              <a:rPr lang="en-US" sz="2400" dirty="0"/>
              <a:t>It  replaces all negative pixel values in the feature map by zero.</a:t>
            </a:r>
          </a:p>
          <a:p>
            <a:r>
              <a:rPr lang="en-US" sz="2400" dirty="0"/>
              <a:t>It can be used to replace Sigmoid or </a:t>
            </a:r>
            <a:r>
              <a:rPr lang="en-US" sz="2400" dirty="0" err="1"/>
              <a:t>tanh</a:t>
            </a:r>
            <a:r>
              <a:rPr lang="en-US" sz="2400" dirty="0"/>
              <a:t>.</a:t>
            </a:r>
          </a:p>
          <a:p>
            <a:r>
              <a:rPr lang="en-US" sz="2400" dirty="0"/>
              <a:t>The performance is shown to be better Sigmoid or </a:t>
            </a:r>
            <a:r>
              <a:rPr lang="en-US" sz="2400" dirty="0" err="1"/>
              <a:t>tanh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69</a:t>
            </a:fld>
            <a:endParaRPr lang="en-US" altLang="en-US"/>
          </a:p>
        </p:txBody>
      </p:sp>
      <p:pic>
        <p:nvPicPr>
          <p:cNvPr id="43010" name="Picture 2" descr="Screen Shot 2016-08-07 at 4.59.2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19600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6463" y="6019800"/>
            <a:ext cx="647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59924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Architecture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RELU layer will apply an </a:t>
            </a:r>
            <a:r>
              <a:rPr lang="en-US" sz="2800" dirty="0" err="1"/>
              <a:t>elementwise</a:t>
            </a:r>
            <a:r>
              <a:rPr lang="en-US" sz="2800" dirty="0"/>
              <a:t> activation function, such as the</a:t>
            </a:r>
            <a:r>
              <a:rPr lang="en-US" sz="2800" baseline="30000" dirty="0"/>
              <a:t> </a:t>
            </a:r>
            <a:r>
              <a:rPr lang="en-US" sz="2800" dirty="0"/>
              <a:t>max(0,x) </a:t>
            </a:r>
            <a:r>
              <a:rPr lang="en-US" sz="2800" dirty="0" err="1"/>
              <a:t>thresholding</a:t>
            </a:r>
            <a:r>
              <a:rPr lang="en-US" sz="2800" dirty="0"/>
              <a:t> at zero. This leaves the size of the volume unchanged ([32x32x12]).</a:t>
            </a:r>
          </a:p>
          <a:p>
            <a:endParaRPr lang="en-US" sz="2800" dirty="0"/>
          </a:p>
          <a:p>
            <a:r>
              <a:rPr lang="en-US" sz="2800" dirty="0"/>
              <a:t>POOL layer will perform a </a:t>
            </a:r>
            <a:r>
              <a:rPr lang="en-US" sz="2800" dirty="0" err="1"/>
              <a:t>downsampling</a:t>
            </a:r>
            <a:r>
              <a:rPr lang="en-US" sz="2800" dirty="0"/>
              <a:t> operation along the spatial dimensions (width, height), resulting in volume such as [16x16x12].</a:t>
            </a:r>
          </a:p>
        </p:txBody>
      </p:sp>
    </p:spTree>
    <p:extLst>
      <p:ext uri="{BB962C8B-B14F-4D97-AF65-F5344CB8AC3E}">
        <p14:creationId xmlns:p14="http://schemas.microsoft.com/office/powerpoint/2010/main" val="2144770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Answer :Exercises on CNN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Exercise 1: </a:t>
            </a:r>
            <a:r>
              <a:rPr lang="en-US" sz="2000" u="sng" dirty="0"/>
              <a:t>Convolution (conv) layer </a:t>
            </a:r>
            <a:r>
              <a:rPr lang="en-US" sz="2000" dirty="0"/>
              <a:t>How to find the curve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3759524"/>
          </a:xfrm>
        </p:spPr>
        <p:txBody>
          <a:bodyPr>
            <a:noAutofit/>
          </a:bodyPr>
          <a:lstStyle/>
          <a:p>
            <a:r>
              <a:rPr lang="en-US" sz="2400" dirty="0"/>
              <a:t>We use convolution (see appendix). </a:t>
            </a:r>
          </a:p>
          <a:p>
            <a:r>
              <a:rPr lang="en-US" sz="2400" dirty="0"/>
              <a:t>The large output after convolution of the images A and B B=flipped feature mask) shows the window has such a curve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Exercise 1: If B=</a:t>
            </a:r>
            <a:r>
              <a:rPr lang="en-US" sz="2400" dirty="0" err="1"/>
              <a:t>B</a:t>
            </a:r>
            <a:r>
              <a:rPr lang="en-US" sz="2400" baseline="-25000" dirty="0" err="1"/>
              <a:t>new</a:t>
            </a:r>
            <a:r>
              <a:rPr lang="en-US" sz="2400" baseline="-25000" dirty="0"/>
              <a:t> </a:t>
            </a:r>
            <a:r>
              <a:rPr lang="en-US" sz="2400" dirty="0"/>
              <a:t>, find </a:t>
            </a:r>
            <a:r>
              <a:rPr lang="en-US" sz="2400" dirty="0" err="1"/>
              <a:t>Multi_and_Sum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Answer_________?=</a:t>
            </a:r>
            <a:r>
              <a:rPr lang="en-US" sz="1600" dirty="0">
                <a:solidFill>
                  <a:srgbClr val="FF0000"/>
                </a:solidFill>
              </a:rPr>
              <a:t>30*50+30*50+30*50+20*30+50*30</a:t>
            </a:r>
          </a:p>
          <a:p>
            <a:r>
              <a:rPr lang="en-US" sz="2400" dirty="0"/>
              <a:t>We can interpret the receptive field (A) as the input image, the flipped filter mask (B) as the weights in a neural network.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0" y="762000"/>
            <a:ext cx="2895600" cy="365125"/>
          </a:xfrm>
        </p:spPr>
        <p:txBody>
          <a:bodyPr/>
          <a:lstStyle/>
          <a:p>
            <a:r>
              <a:rPr lang="en-US" altLang="en-US"/>
              <a:t>CNN. V8c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70</a:t>
            </a:fld>
            <a:endParaRPr lang="en-US" altLang="en-US"/>
          </a:p>
        </p:txBody>
      </p:sp>
      <p:pic>
        <p:nvPicPr>
          <p:cNvPr id="34818" name="Picture 2" descr="https://adeshpande3.github.io/assets/FirstPixelMulitipl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" y="1981200"/>
            <a:ext cx="6941600" cy="26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47595" y="204039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8245" y="205684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=B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89133"/>
              </p:ext>
            </p:extLst>
          </p:nvPr>
        </p:nvGraphicFramePr>
        <p:xfrm>
          <a:off x="6477000" y="3581400"/>
          <a:ext cx="2438401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927951" y="3211736"/>
            <a:ext cx="218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r>
              <a:rPr lang="en-US" dirty="0" err="1"/>
              <a:t>B</a:t>
            </a:r>
            <a:r>
              <a:rPr lang="en-US" baseline="-25000" dirty="0" err="1"/>
              <a:t>new</a:t>
            </a:r>
            <a:r>
              <a:rPr lang="en-US" baseline="-25000" dirty="0"/>
              <a:t> </a:t>
            </a:r>
            <a:r>
              <a:rPr lang="en-US" dirty="0"/>
              <a:t>(empty cell = 0)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243803"/>
            <a:ext cx="16834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Multi_and_Sum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61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2499"/>
            <a:ext cx="8505825" cy="24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Answer2: </a:t>
            </a:r>
            <a:r>
              <a:rPr lang="en-US" sz="2800" dirty="0"/>
              <a:t>and Demo (</a:t>
            </a:r>
            <a:r>
              <a:rPr lang="en-US" sz="2800" dirty="0">
                <a:hlinkClick r:id="rId3"/>
              </a:rPr>
              <a:t>click image to see demo</a:t>
            </a:r>
            <a:r>
              <a:rPr lang="en-US" sz="28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24113" y="6487760"/>
            <a:ext cx="2895600" cy="365125"/>
          </a:xfrm>
        </p:spPr>
        <p:txBody>
          <a:bodyPr/>
          <a:lstStyle/>
          <a:p>
            <a:r>
              <a:rPr lang="en-US" altLang="en-US"/>
              <a:t>CNN. V8c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45058" name="Picture 2" descr="http://deeplearning.stanford.edu/wiki/images/6/6c/Convolution_schematic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62" y="3201931"/>
            <a:ext cx="2398599" cy="17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199" y="8795"/>
            <a:ext cx="89323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http://deeplearning.stanford.edu/wiki/images/6/6c/Convolution_schematic.gif</a:t>
            </a:r>
            <a:r>
              <a:rPr lang="en-US" sz="1050" dirty="0"/>
              <a:t> , </a:t>
            </a:r>
            <a:r>
              <a:rPr lang="en-US" sz="1050" dirty="0">
                <a:hlinkClick r:id="rId5"/>
              </a:rPr>
              <a:t>https://link.springer.com/content/pdf/10.1007%2F978-3-642-25191-7.pdf</a:t>
            </a:r>
            <a:r>
              <a:rPr lang="en-US" sz="1050" dirty="0"/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85188"/>
              </p:ext>
            </p:extLst>
          </p:nvPr>
        </p:nvGraphicFramePr>
        <p:xfrm>
          <a:off x="202150" y="3080642"/>
          <a:ext cx="1752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199" y="4114800"/>
            <a:ext cx="397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Convolution mask (kernel). It just happens the flipped mask (assume 3x3) = the mask, because it is symmetrical </a:t>
            </a:r>
          </a:p>
        </p:txBody>
      </p:sp>
      <p:sp>
        <p:nvSpPr>
          <p:cNvPr id="9" name="Rectangle 8"/>
          <p:cNvSpPr/>
          <p:nvPr/>
        </p:nvSpPr>
        <p:spPr>
          <a:xfrm>
            <a:off x="93832" y="2992604"/>
            <a:ext cx="4249568" cy="232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3235938"/>
            <a:ext cx="2438400" cy="416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4957" y="2819400"/>
            <a:ext cx="49043" cy="173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93362" y="2590800"/>
            <a:ext cx="1596200" cy="1051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81512" y="2981898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pic>
        <p:nvPicPr>
          <p:cNvPr id="43011" name="Picture 3" descr="C:\Users\khwong\AppData\Local\Microsoft\Windows\INetCache\IE\95T1XP6U\350575130_640[1].jpg">
            <a:hlinkClick r:id="rId3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108373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54600" y="3272721"/>
            <a:ext cx="152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feature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6581" y="2946924"/>
            <a:ext cx="123648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different kernel generates a different feature map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8417" y="402717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00401" y="37777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87" y="5105400"/>
            <a:ext cx="88768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Exercise 2: (a) Find X,Y. </a:t>
            </a:r>
            <a:r>
              <a:rPr lang="en-US" b="1" dirty="0" err="1">
                <a:solidFill>
                  <a:srgbClr val="FF0000"/>
                </a:solidFill>
              </a:rPr>
              <a:t>Answer:X</a:t>
            </a:r>
            <a:r>
              <a:rPr lang="en-US" b="1" dirty="0">
                <a:solidFill>
                  <a:srgbClr val="FF0000"/>
                </a:solidFill>
              </a:rPr>
              <a:t>=____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, Y=______3</a:t>
            </a:r>
            <a:endParaRPr lang="en-US" sz="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(b) Find X again if the convolution mask is [0 2 0;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                              2 0 2;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                              0 2 0].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Answer:X</a:t>
            </a:r>
            <a:r>
              <a:rPr lang="en-US" b="1" baseline="-25000" dirty="0" err="1">
                <a:solidFill>
                  <a:srgbClr val="FF0000"/>
                </a:solidFill>
              </a:rPr>
              <a:t>new</a:t>
            </a:r>
            <a:r>
              <a:rPr lang="en-US" b="1" dirty="0">
                <a:solidFill>
                  <a:srgbClr val="FF0000"/>
                </a:solidFill>
              </a:rPr>
              <a:t>=2*1+2*1+2*1=6                                                                                          </a:t>
            </a:r>
            <a:endParaRPr lang="en-US" sz="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4453" y="2981898"/>
            <a:ext cx="230894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 3x3 mask for illustration purpose, </a:t>
            </a:r>
          </a:p>
          <a:p>
            <a:r>
              <a:rPr lang="en-US" dirty="0">
                <a:solidFill>
                  <a:srgbClr val="FF0000"/>
                </a:solidFill>
              </a:rPr>
              <a:t>but noted that the above application uses a 5x5 mask.</a:t>
            </a:r>
          </a:p>
        </p:txBody>
      </p:sp>
    </p:spTree>
    <p:extLst>
      <p:ext uri="{BB962C8B-B14F-4D97-AF65-F5344CB8AC3E}">
        <p14:creationId xmlns:p14="http://schemas.microsoft.com/office/powerpoint/2010/main" val="26176128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12198"/>
              </p:ext>
            </p:extLst>
          </p:nvPr>
        </p:nvGraphicFramePr>
        <p:xfrm>
          <a:off x="850790" y="1315004"/>
          <a:ext cx="1631497" cy="208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Answer  3</a:t>
            </a:r>
            <a:r>
              <a:rPr lang="en-US" sz="2400" dirty="0"/>
              <a:t>: A small example of how the feature map is calculated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0" y="3429000"/>
            <a:ext cx="8790710" cy="2971800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the step size of the convolution is 1 pixel (horizontally and vertically), explain why the above output feature map is 5x5.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32x32, mask is 5x5, what is the size of the output feature map? Answer: _______</a:t>
            </a:r>
            <a:r>
              <a:rPr lang="en-US" sz="1800" dirty="0">
                <a:solidFill>
                  <a:srgbClr val="FF0000"/>
                </a:solidFill>
              </a:rPr>
              <a:t>28x28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28x28, what is the size of the subsample layer? Answer:________</a:t>
            </a:r>
            <a:r>
              <a:rPr lang="en-US" sz="2000" dirty="0">
                <a:solidFill>
                  <a:srgbClr val="FF0000"/>
                </a:solidFill>
              </a:rPr>
              <a:t>14x14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14x14, kernel=5x5, what is the size of the output feature map?   Answer:__________ </a:t>
            </a:r>
            <a:r>
              <a:rPr lang="en-US" sz="1800" dirty="0">
                <a:solidFill>
                  <a:srgbClr val="FF0000"/>
                </a:solidFill>
              </a:rPr>
              <a:t>10x10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In question(a), if the step size of the convolution is 2 pixels, What is the size of he output feature map. Answer:____________? </a:t>
            </a:r>
            <a:r>
              <a:rPr lang="en-US" sz="1800" dirty="0">
                <a:solidFill>
                  <a:srgbClr val="FF0000"/>
                </a:solidFill>
              </a:rPr>
              <a:t>3x3</a:t>
            </a:r>
            <a:r>
              <a:rPr lang="en-US" sz="1800" dirty="0"/>
              <a:t>                                                                                  </a:t>
            </a:r>
            <a:r>
              <a:rPr lang="en-US" sz="100" dirty="0"/>
              <a:t>3x3</a:t>
            </a:r>
          </a:p>
          <a:p>
            <a:pPr marL="571500" indent="-571500">
              <a:buFont typeface="+mj-lt"/>
              <a:buAutoNum type="alphaLcParenR"/>
            </a:pPr>
            <a:endParaRPr lang="en-US" sz="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72</a:t>
            </a:fld>
            <a:endParaRPr lang="en-US" alt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94471"/>
              </p:ext>
            </p:extLst>
          </p:nvPr>
        </p:nvGraphicFramePr>
        <p:xfrm>
          <a:off x="4064514" y="1674660"/>
          <a:ext cx="95586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892573" y="1604587"/>
            <a:ext cx="1556776" cy="1692773"/>
          </a:xfrm>
          <a:custGeom>
            <a:avLst/>
            <a:gdLst>
              <a:gd name="connsiteX0" fmla="*/ 0 w 1556776"/>
              <a:gd name="connsiteY0" fmla="*/ 1511405 h 1692773"/>
              <a:gd name="connsiteX1" fmla="*/ 45342 w 1556776"/>
              <a:gd name="connsiteY1" fmla="*/ 1413163 h 1692773"/>
              <a:gd name="connsiteX2" fmla="*/ 75570 w 1556776"/>
              <a:gd name="connsiteY2" fmla="*/ 1314922 h 1692773"/>
              <a:gd name="connsiteX3" fmla="*/ 90684 w 1556776"/>
              <a:gd name="connsiteY3" fmla="*/ 1284694 h 1692773"/>
              <a:gd name="connsiteX4" fmla="*/ 120912 w 1556776"/>
              <a:gd name="connsiteY4" fmla="*/ 1216681 h 1692773"/>
              <a:gd name="connsiteX5" fmla="*/ 128469 w 1556776"/>
              <a:gd name="connsiteY5" fmla="*/ 1178896 h 1692773"/>
              <a:gd name="connsiteX6" fmla="*/ 166255 w 1556776"/>
              <a:gd name="connsiteY6" fmla="*/ 1110882 h 1692773"/>
              <a:gd name="connsiteX7" fmla="*/ 181369 w 1556776"/>
              <a:gd name="connsiteY7" fmla="*/ 1065540 h 1692773"/>
              <a:gd name="connsiteX8" fmla="*/ 204040 w 1556776"/>
              <a:gd name="connsiteY8" fmla="*/ 1035312 h 1692773"/>
              <a:gd name="connsiteX9" fmla="*/ 219154 w 1556776"/>
              <a:gd name="connsiteY9" fmla="*/ 997527 h 1692773"/>
              <a:gd name="connsiteX10" fmla="*/ 264496 w 1556776"/>
              <a:gd name="connsiteY10" fmla="*/ 937071 h 1692773"/>
              <a:gd name="connsiteX11" fmla="*/ 309838 w 1556776"/>
              <a:gd name="connsiteY11" fmla="*/ 876615 h 1692773"/>
              <a:gd name="connsiteX12" fmla="*/ 317395 w 1556776"/>
              <a:gd name="connsiteY12" fmla="*/ 853943 h 1692773"/>
              <a:gd name="connsiteX13" fmla="*/ 347623 w 1556776"/>
              <a:gd name="connsiteY13" fmla="*/ 801044 h 1692773"/>
              <a:gd name="connsiteX14" fmla="*/ 355180 w 1556776"/>
              <a:gd name="connsiteY14" fmla="*/ 770816 h 1692773"/>
              <a:gd name="connsiteX15" fmla="*/ 385408 w 1556776"/>
              <a:gd name="connsiteY15" fmla="*/ 740588 h 1692773"/>
              <a:gd name="connsiteX16" fmla="*/ 400522 w 1556776"/>
              <a:gd name="connsiteY16" fmla="*/ 717917 h 1692773"/>
              <a:gd name="connsiteX17" fmla="*/ 430750 w 1556776"/>
              <a:gd name="connsiteY17" fmla="*/ 665018 h 1692773"/>
              <a:gd name="connsiteX18" fmla="*/ 468536 w 1556776"/>
              <a:gd name="connsiteY18" fmla="*/ 604562 h 1692773"/>
              <a:gd name="connsiteX19" fmla="*/ 506321 w 1556776"/>
              <a:gd name="connsiteY19" fmla="*/ 544105 h 1692773"/>
              <a:gd name="connsiteX20" fmla="*/ 521435 w 1556776"/>
              <a:gd name="connsiteY20" fmla="*/ 513877 h 1692773"/>
              <a:gd name="connsiteX21" fmla="*/ 536549 w 1556776"/>
              <a:gd name="connsiteY21" fmla="*/ 491206 h 1692773"/>
              <a:gd name="connsiteX22" fmla="*/ 581891 w 1556776"/>
              <a:gd name="connsiteY22" fmla="*/ 423193 h 1692773"/>
              <a:gd name="connsiteX23" fmla="*/ 589448 w 1556776"/>
              <a:gd name="connsiteY23" fmla="*/ 400522 h 1692773"/>
              <a:gd name="connsiteX24" fmla="*/ 642347 w 1556776"/>
              <a:gd name="connsiteY24" fmla="*/ 340066 h 1692773"/>
              <a:gd name="connsiteX25" fmla="*/ 665018 w 1556776"/>
              <a:gd name="connsiteY25" fmla="*/ 302281 h 1692773"/>
              <a:gd name="connsiteX26" fmla="*/ 695246 w 1556776"/>
              <a:gd name="connsiteY26" fmla="*/ 256939 h 1692773"/>
              <a:gd name="connsiteX27" fmla="*/ 740588 w 1556776"/>
              <a:gd name="connsiteY27" fmla="*/ 188925 h 1692773"/>
              <a:gd name="connsiteX28" fmla="*/ 755702 w 1556776"/>
              <a:gd name="connsiteY28" fmla="*/ 166254 h 1692773"/>
              <a:gd name="connsiteX29" fmla="*/ 770817 w 1556776"/>
              <a:gd name="connsiteY29" fmla="*/ 143583 h 1692773"/>
              <a:gd name="connsiteX30" fmla="*/ 793488 w 1556776"/>
              <a:gd name="connsiteY30" fmla="*/ 90684 h 1692773"/>
              <a:gd name="connsiteX31" fmla="*/ 808602 w 1556776"/>
              <a:gd name="connsiteY31" fmla="*/ 60456 h 1692773"/>
              <a:gd name="connsiteX32" fmla="*/ 831273 w 1556776"/>
              <a:gd name="connsiteY32" fmla="*/ 0 h 1692773"/>
              <a:gd name="connsiteX33" fmla="*/ 884172 w 1556776"/>
              <a:gd name="connsiteY33" fmla="*/ 52899 h 1692773"/>
              <a:gd name="connsiteX34" fmla="*/ 921957 w 1556776"/>
              <a:gd name="connsiteY34" fmla="*/ 83127 h 1692773"/>
              <a:gd name="connsiteX35" fmla="*/ 952185 w 1556776"/>
              <a:gd name="connsiteY35" fmla="*/ 120912 h 1692773"/>
              <a:gd name="connsiteX36" fmla="*/ 974856 w 1556776"/>
              <a:gd name="connsiteY36" fmla="*/ 143583 h 1692773"/>
              <a:gd name="connsiteX37" fmla="*/ 1020198 w 1556776"/>
              <a:gd name="connsiteY37" fmla="*/ 196482 h 1692773"/>
              <a:gd name="connsiteX38" fmla="*/ 1080655 w 1556776"/>
              <a:gd name="connsiteY38" fmla="*/ 256939 h 1692773"/>
              <a:gd name="connsiteX39" fmla="*/ 1103326 w 1556776"/>
              <a:gd name="connsiteY39" fmla="*/ 279610 h 1692773"/>
              <a:gd name="connsiteX40" fmla="*/ 1133554 w 1556776"/>
              <a:gd name="connsiteY40" fmla="*/ 332509 h 1692773"/>
              <a:gd name="connsiteX41" fmla="*/ 1141111 w 1556776"/>
              <a:gd name="connsiteY41" fmla="*/ 362737 h 1692773"/>
              <a:gd name="connsiteX42" fmla="*/ 1186453 w 1556776"/>
              <a:gd name="connsiteY42" fmla="*/ 430750 h 1692773"/>
              <a:gd name="connsiteX43" fmla="*/ 1216681 w 1556776"/>
              <a:gd name="connsiteY43" fmla="*/ 521434 h 1692773"/>
              <a:gd name="connsiteX44" fmla="*/ 1231795 w 1556776"/>
              <a:gd name="connsiteY44" fmla="*/ 574334 h 1692773"/>
              <a:gd name="connsiteX45" fmla="*/ 1246909 w 1556776"/>
              <a:gd name="connsiteY45" fmla="*/ 604562 h 1692773"/>
              <a:gd name="connsiteX46" fmla="*/ 1254466 w 1556776"/>
              <a:gd name="connsiteY46" fmla="*/ 649904 h 1692773"/>
              <a:gd name="connsiteX47" fmla="*/ 1269580 w 1556776"/>
              <a:gd name="connsiteY47" fmla="*/ 687689 h 1692773"/>
              <a:gd name="connsiteX48" fmla="*/ 1292251 w 1556776"/>
              <a:gd name="connsiteY48" fmla="*/ 740588 h 1692773"/>
              <a:gd name="connsiteX49" fmla="*/ 1314922 w 1556776"/>
              <a:gd name="connsiteY49" fmla="*/ 808601 h 1692773"/>
              <a:gd name="connsiteX50" fmla="*/ 1330036 w 1556776"/>
              <a:gd name="connsiteY50" fmla="*/ 884172 h 1692773"/>
              <a:gd name="connsiteX51" fmla="*/ 1337593 w 1556776"/>
              <a:gd name="connsiteY51" fmla="*/ 906843 h 1692773"/>
              <a:gd name="connsiteX52" fmla="*/ 1352707 w 1556776"/>
              <a:gd name="connsiteY52" fmla="*/ 982413 h 1692773"/>
              <a:gd name="connsiteX53" fmla="*/ 1360264 w 1556776"/>
              <a:gd name="connsiteY53" fmla="*/ 1012641 h 1692773"/>
              <a:gd name="connsiteX54" fmla="*/ 1375379 w 1556776"/>
              <a:gd name="connsiteY54" fmla="*/ 1080654 h 1692773"/>
              <a:gd name="connsiteX55" fmla="*/ 1390493 w 1556776"/>
              <a:gd name="connsiteY55" fmla="*/ 1118439 h 1692773"/>
              <a:gd name="connsiteX56" fmla="*/ 1405607 w 1556776"/>
              <a:gd name="connsiteY56" fmla="*/ 1171339 h 1692773"/>
              <a:gd name="connsiteX57" fmla="*/ 1420721 w 1556776"/>
              <a:gd name="connsiteY57" fmla="*/ 1209124 h 1692773"/>
              <a:gd name="connsiteX58" fmla="*/ 1435835 w 1556776"/>
              <a:gd name="connsiteY58" fmla="*/ 1292251 h 1692773"/>
              <a:gd name="connsiteX59" fmla="*/ 1458506 w 1556776"/>
              <a:gd name="connsiteY59" fmla="*/ 1345150 h 1692773"/>
              <a:gd name="connsiteX60" fmla="*/ 1481177 w 1556776"/>
              <a:gd name="connsiteY60" fmla="*/ 1413163 h 1692773"/>
              <a:gd name="connsiteX61" fmla="*/ 1496291 w 1556776"/>
              <a:gd name="connsiteY61" fmla="*/ 1503848 h 1692773"/>
              <a:gd name="connsiteX62" fmla="*/ 1503848 w 1556776"/>
              <a:gd name="connsiteY62" fmla="*/ 1526519 h 1692773"/>
              <a:gd name="connsiteX63" fmla="*/ 1511405 w 1556776"/>
              <a:gd name="connsiteY63" fmla="*/ 1571861 h 1692773"/>
              <a:gd name="connsiteX64" fmla="*/ 1526519 w 1556776"/>
              <a:gd name="connsiteY64" fmla="*/ 1617203 h 1692773"/>
              <a:gd name="connsiteX65" fmla="*/ 1534076 w 1556776"/>
              <a:gd name="connsiteY65" fmla="*/ 1639874 h 1692773"/>
              <a:gd name="connsiteX66" fmla="*/ 1541633 w 1556776"/>
              <a:gd name="connsiteY66" fmla="*/ 1662545 h 1692773"/>
              <a:gd name="connsiteX67" fmla="*/ 1556747 w 1556776"/>
              <a:gd name="connsiteY67" fmla="*/ 1692773 h 169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556776" h="1692773">
                <a:moveTo>
                  <a:pt x="0" y="1511405"/>
                </a:moveTo>
                <a:cubicBezTo>
                  <a:pt x="28962" y="1395557"/>
                  <a:pt x="-5577" y="1498029"/>
                  <a:pt x="45342" y="1413163"/>
                </a:cubicBezTo>
                <a:cubicBezTo>
                  <a:pt x="83211" y="1350047"/>
                  <a:pt x="34134" y="1397793"/>
                  <a:pt x="75570" y="1314922"/>
                </a:cubicBezTo>
                <a:lnTo>
                  <a:pt x="90684" y="1284694"/>
                </a:lnTo>
                <a:cubicBezTo>
                  <a:pt x="112007" y="1156754"/>
                  <a:pt x="79030" y="1300445"/>
                  <a:pt x="120912" y="1216681"/>
                </a:cubicBezTo>
                <a:cubicBezTo>
                  <a:pt x="126656" y="1205193"/>
                  <a:pt x="124407" y="1191081"/>
                  <a:pt x="128469" y="1178896"/>
                </a:cubicBezTo>
                <a:cubicBezTo>
                  <a:pt x="137607" y="1151481"/>
                  <a:pt x="154142" y="1137529"/>
                  <a:pt x="166255" y="1110882"/>
                </a:cubicBezTo>
                <a:cubicBezTo>
                  <a:pt x="172848" y="1096379"/>
                  <a:pt x="174244" y="1079790"/>
                  <a:pt x="181369" y="1065540"/>
                </a:cubicBezTo>
                <a:cubicBezTo>
                  <a:pt x="187002" y="1054275"/>
                  <a:pt x="197923" y="1046322"/>
                  <a:pt x="204040" y="1035312"/>
                </a:cubicBezTo>
                <a:cubicBezTo>
                  <a:pt x="210628" y="1023454"/>
                  <a:pt x="213087" y="1009660"/>
                  <a:pt x="219154" y="997527"/>
                </a:cubicBezTo>
                <a:cubicBezTo>
                  <a:pt x="228479" y="978877"/>
                  <a:pt x="254764" y="950974"/>
                  <a:pt x="264496" y="937071"/>
                </a:cubicBezTo>
                <a:cubicBezTo>
                  <a:pt x="308315" y="874472"/>
                  <a:pt x="265394" y="921059"/>
                  <a:pt x="309838" y="876615"/>
                </a:cubicBezTo>
                <a:cubicBezTo>
                  <a:pt x="312357" y="869058"/>
                  <a:pt x="314257" y="861265"/>
                  <a:pt x="317395" y="853943"/>
                </a:cubicBezTo>
                <a:cubicBezTo>
                  <a:pt x="328900" y="827098"/>
                  <a:pt x="332445" y="823812"/>
                  <a:pt x="347623" y="801044"/>
                </a:cubicBezTo>
                <a:cubicBezTo>
                  <a:pt x="350142" y="790968"/>
                  <a:pt x="349675" y="779623"/>
                  <a:pt x="355180" y="770816"/>
                </a:cubicBezTo>
                <a:cubicBezTo>
                  <a:pt x="362732" y="758732"/>
                  <a:pt x="376134" y="751407"/>
                  <a:pt x="385408" y="740588"/>
                </a:cubicBezTo>
                <a:cubicBezTo>
                  <a:pt x="391319" y="733692"/>
                  <a:pt x="395484" y="725474"/>
                  <a:pt x="400522" y="717917"/>
                </a:cubicBezTo>
                <a:cubicBezTo>
                  <a:pt x="414838" y="660654"/>
                  <a:pt x="396447" y="712183"/>
                  <a:pt x="430750" y="665018"/>
                </a:cubicBezTo>
                <a:cubicBezTo>
                  <a:pt x="444728" y="645799"/>
                  <a:pt x="455941" y="624714"/>
                  <a:pt x="468536" y="604562"/>
                </a:cubicBezTo>
                <a:cubicBezTo>
                  <a:pt x="481131" y="584410"/>
                  <a:pt x="495693" y="565361"/>
                  <a:pt x="506321" y="544105"/>
                </a:cubicBezTo>
                <a:cubicBezTo>
                  <a:pt x="511359" y="534029"/>
                  <a:pt x="515846" y="523658"/>
                  <a:pt x="521435" y="513877"/>
                </a:cubicBezTo>
                <a:cubicBezTo>
                  <a:pt x="525941" y="505991"/>
                  <a:pt x="531735" y="498908"/>
                  <a:pt x="536549" y="491206"/>
                </a:cubicBezTo>
                <a:cubicBezTo>
                  <a:pt x="572988" y="432904"/>
                  <a:pt x="544158" y="473504"/>
                  <a:pt x="581891" y="423193"/>
                </a:cubicBezTo>
                <a:cubicBezTo>
                  <a:pt x="584410" y="415636"/>
                  <a:pt x="585496" y="407438"/>
                  <a:pt x="589448" y="400522"/>
                </a:cubicBezTo>
                <a:cubicBezTo>
                  <a:pt x="613936" y="357668"/>
                  <a:pt x="610830" y="380588"/>
                  <a:pt x="642347" y="340066"/>
                </a:cubicBezTo>
                <a:cubicBezTo>
                  <a:pt x="651365" y="328472"/>
                  <a:pt x="657132" y="314673"/>
                  <a:pt x="665018" y="302281"/>
                </a:cubicBezTo>
                <a:cubicBezTo>
                  <a:pt x="674770" y="286956"/>
                  <a:pt x="685170" y="272053"/>
                  <a:pt x="695246" y="256939"/>
                </a:cubicBezTo>
                <a:lnTo>
                  <a:pt x="740588" y="188925"/>
                </a:lnTo>
                <a:lnTo>
                  <a:pt x="755702" y="166254"/>
                </a:lnTo>
                <a:cubicBezTo>
                  <a:pt x="760740" y="158697"/>
                  <a:pt x="766755" y="151707"/>
                  <a:pt x="770817" y="143583"/>
                </a:cubicBezTo>
                <a:cubicBezTo>
                  <a:pt x="820944" y="43329"/>
                  <a:pt x="760130" y="168520"/>
                  <a:pt x="793488" y="90684"/>
                </a:cubicBezTo>
                <a:cubicBezTo>
                  <a:pt x="797926" y="80330"/>
                  <a:pt x="804027" y="70750"/>
                  <a:pt x="808602" y="60456"/>
                </a:cubicBezTo>
                <a:cubicBezTo>
                  <a:pt x="820650" y="33347"/>
                  <a:pt x="822964" y="24928"/>
                  <a:pt x="831273" y="0"/>
                </a:cubicBezTo>
                <a:cubicBezTo>
                  <a:pt x="882527" y="34169"/>
                  <a:pt x="821344" y="-9929"/>
                  <a:pt x="884172" y="52899"/>
                </a:cubicBezTo>
                <a:cubicBezTo>
                  <a:pt x="895577" y="64304"/>
                  <a:pt x="910552" y="71722"/>
                  <a:pt x="921957" y="83127"/>
                </a:cubicBezTo>
                <a:cubicBezTo>
                  <a:pt x="933362" y="94532"/>
                  <a:pt x="941564" y="108773"/>
                  <a:pt x="952185" y="120912"/>
                </a:cubicBezTo>
                <a:cubicBezTo>
                  <a:pt x="959223" y="128955"/>
                  <a:pt x="967707" y="135639"/>
                  <a:pt x="974856" y="143583"/>
                </a:cubicBezTo>
                <a:cubicBezTo>
                  <a:pt x="990392" y="160845"/>
                  <a:pt x="1004352" y="179504"/>
                  <a:pt x="1020198" y="196482"/>
                </a:cubicBezTo>
                <a:cubicBezTo>
                  <a:pt x="1039644" y="217317"/>
                  <a:pt x="1060503" y="236787"/>
                  <a:pt x="1080655" y="256939"/>
                </a:cubicBezTo>
                <a:lnTo>
                  <a:pt x="1103326" y="279610"/>
                </a:lnTo>
                <a:cubicBezTo>
                  <a:pt x="1123896" y="382462"/>
                  <a:pt x="1092253" y="270558"/>
                  <a:pt x="1133554" y="332509"/>
                </a:cubicBezTo>
                <a:cubicBezTo>
                  <a:pt x="1139315" y="341151"/>
                  <a:pt x="1136893" y="353246"/>
                  <a:pt x="1141111" y="362737"/>
                </a:cubicBezTo>
                <a:cubicBezTo>
                  <a:pt x="1151711" y="386588"/>
                  <a:pt x="1170876" y="409981"/>
                  <a:pt x="1186453" y="430750"/>
                </a:cubicBezTo>
                <a:cubicBezTo>
                  <a:pt x="1213299" y="538133"/>
                  <a:pt x="1187397" y="453104"/>
                  <a:pt x="1216681" y="521434"/>
                </a:cubicBezTo>
                <a:cubicBezTo>
                  <a:pt x="1234950" y="564062"/>
                  <a:pt x="1212621" y="523203"/>
                  <a:pt x="1231795" y="574334"/>
                </a:cubicBezTo>
                <a:cubicBezTo>
                  <a:pt x="1235750" y="584882"/>
                  <a:pt x="1241871" y="594486"/>
                  <a:pt x="1246909" y="604562"/>
                </a:cubicBezTo>
                <a:cubicBezTo>
                  <a:pt x="1249428" y="619676"/>
                  <a:pt x="1250434" y="635121"/>
                  <a:pt x="1254466" y="649904"/>
                </a:cubicBezTo>
                <a:cubicBezTo>
                  <a:pt x="1258035" y="662991"/>
                  <a:pt x="1264071" y="675293"/>
                  <a:pt x="1269580" y="687689"/>
                </a:cubicBezTo>
                <a:cubicBezTo>
                  <a:pt x="1279848" y="710792"/>
                  <a:pt x="1287077" y="717306"/>
                  <a:pt x="1292251" y="740588"/>
                </a:cubicBezTo>
                <a:cubicBezTo>
                  <a:pt x="1305826" y="801676"/>
                  <a:pt x="1288626" y="769158"/>
                  <a:pt x="1314922" y="808601"/>
                </a:cubicBezTo>
                <a:cubicBezTo>
                  <a:pt x="1320860" y="844228"/>
                  <a:pt x="1321018" y="852608"/>
                  <a:pt x="1330036" y="884172"/>
                </a:cubicBezTo>
                <a:cubicBezTo>
                  <a:pt x="1332224" y="891831"/>
                  <a:pt x="1335802" y="899081"/>
                  <a:pt x="1337593" y="906843"/>
                </a:cubicBezTo>
                <a:cubicBezTo>
                  <a:pt x="1343369" y="931874"/>
                  <a:pt x="1346477" y="957491"/>
                  <a:pt x="1352707" y="982413"/>
                </a:cubicBezTo>
                <a:cubicBezTo>
                  <a:pt x="1355226" y="992489"/>
                  <a:pt x="1358011" y="1002502"/>
                  <a:pt x="1360264" y="1012641"/>
                </a:cubicBezTo>
                <a:cubicBezTo>
                  <a:pt x="1364255" y="1030600"/>
                  <a:pt x="1369238" y="1062231"/>
                  <a:pt x="1375379" y="1080654"/>
                </a:cubicBezTo>
                <a:cubicBezTo>
                  <a:pt x="1379669" y="1093523"/>
                  <a:pt x="1385730" y="1105737"/>
                  <a:pt x="1390493" y="1118439"/>
                </a:cubicBezTo>
                <a:cubicBezTo>
                  <a:pt x="1412326" y="1176660"/>
                  <a:pt x="1381787" y="1099877"/>
                  <a:pt x="1405607" y="1171339"/>
                </a:cubicBezTo>
                <a:cubicBezTo>
                  <a:pt x="1409897" y="1184208"/>
                  <a:pt x="1415683" y="1196529"/>
                  <a:pt x="1420721" y="1209124"/>
                </a:cubicBezTo>
                <a:cubicBezTo>
                  <a:pt x="1423479" y="1228433"/>
                  <a:pt x="1427612" y="1270324"/>
                  <a:pt x="1435835" y="1292251"/>
                </a:cubicBezTo>
                <a:cubicBezTo>
                  <a:pt x="1452056" y="1335506"/>
                  <a:pt x="1449123" y="1307618"/>
                  <a:pt x="1458506" y="1345150"/>
                </a:cubicBezTo>
                <a:cubicBezTo>
                  <a:pt x="1473155" y="1403748"/>
                  <a:pt x="1456036" y="1362881"/>
                  <a:pt x="1481177" y="1413163"/>
                </a:cubicBezTo>
                <a:cubicBezTo>
                  <a:pt x="1485442" y="1443020"/>
                  <a:pt x="1488925" y="1474382"/>
                  <a:pt x="1496291" y="1503848"/>
                </a:cubicBezTo>
                <a:cubicBezTo>
                  <a:pt x="1498223" y="1511576"/>
                  <a:pt x="1502120" y="1518743"/>
                  <a:pt x="1503848" y="1526519"/>
                </a:cubicBezTo>
                <a:cubicBezTo>
                  <a:pt x="1507172" y="1541477"/>
                  <a:pt x="1507689" y="1556996"/>
                  <a:pt x="1511405" y="1571861"/>
                </a:cubicBezTo>
                <a:cubicBezTo>
                  <a:pt x="1515269" y="1587317"/>
                  <a:pt x="1521481" y="1602089"/>
                  <a:pt x="1526519" y="1617203"/>
                </a:cubicBezTo>
                <a:lnTo>
                  <a:pt x="1534076" y="1639874"/>
                </a:lnTo>
                <a:cubicBezTo>
                  <a:pt x="1536595" y="1647431"/>
                  <a:pt x="1537214" y="1655917"/>
                  <a:pt x="1541633" y="1662545"/>
                </a:cubicBezTo>
                <a:cubicBezTo>
                  <a:pt x="1558144" y="1687312"/>
                  <a:pt x="1556747" y="1676134"/>
                  <a:pt x="1556747" y="1692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62783" y="2146250"/>
            <a:ext cx="762000" cy="45719"/>
          </a:xfrm>
          <a:custGeom>
            <a:avLst/>
            <a:gdLst>
              <a:gd name="connsiteX0" fmla="*/ 0 w 869058"/>
              <a:gd name="connsiteY0" fmla="*/ 0 h 7732"/>
              <a:gd name="connsiteX1" fmla="*/ 869058 w 869058"/>
              <a:gd name="connsiteY1" fmla="*/ 7557 h 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9058" h="7732">
                <a:moveTo>
                  <a:pt x="0" y="0"/>
                </a:moveTo>
                <a:cubicBezTo>
                  <a:pt x="612104" y="9564"/>
                  <a:pt x="322414" y="7557"/>
                  <a:pt x="869058" y="75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78502" y="2045929"/>
            <a:ext cx="356281" cy="7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86783" y="1786870"/>
            <a:ext cx="104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Convolve</a:t>
            </a:r>
          </a:p>
          <a:p>
            <a:r>
              <a:rPr lang="en-US" dirty="0"/>
              <a:t>with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20783" y="75940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63935" y="1235255"/>
            <a:ext cx="117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3x3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34783" y="129005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 5x5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7914" y="935996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7x7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322872"/>
              </p:ext>
            </p:extLst>
          </p:nvPr>
        </p:nvGraphicFramePr>
        <p:xfrm>
          <a:off x="5934783" y="1659388"/>
          <a:ext cx="1676400" cy="1081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030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0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0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0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11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Architecture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FC (i.e. fully-connected) layer will compute the class scores, resulting in volume of size [1x1x10], where each of the 10 numbers correspond to a class score, such as among the 10 categories of CIFAR-10. As with ordinary Neural Networks and as the name implies, each neuron in this layer will be connected to all the numbers in the previous volume.</a:t>
            </a:r>
          </a:p>
        </p:txBody>
      </p:sp>
    </p:spTree>
    <p:extLst>
      <p:ext uri="{BB962C8B-B14F-4D97-AF65-F5344CB8AC3E}">
        <p14:creationId xmlns:p14="http://schemas.microsoft.com/office/powerpoint/2010/main" val="187411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 of Example Architecture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62200"/>
            <a:ext cx="8683410" cy="3085200"/>
          </a:xfrm>
        </p:spPr>
      </p:pic>
    </p:spTree>
    <p:extLst>
      <p:ext uri="{BB962C8B-B14F-4D97-AF65-F5344CB8AC3E}">
        <p14:creationId xmlns:p14="http://schemas.microsoft.com/office/powerpoint/2010/main" val="10675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7552</TotalTime>
  <Words>5021</Words>
  <Application>Microsoft Office PowerPoint</Application>
  <PresentationFormat>全屏显示(4:3)</PresentationFormat>
  <Paragraphs>943</Paragraphs>
  <Slides>72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85" baseType="lpstr">
      <vt:lpstr>新細明體</vt:lpstr>
      <vt:lpstr>宋体</vt:lpstr>
      <vt:lpstr>宋体</vt:lpstr>
      <vt:lpstr>Arial</vt:lpstr>
      <vt:lpstr>Calibri</vt:lpstr>
      <vt:lpstr>Courier New</vt:lpstr>
      <vt:lpstr>Symbol</vt:lpstr>
      <vt:lpstr>Times New Roman</vt:lpstr>
      <vt:lpstr>Verdana</vt:lpstr>
      <vt:lpstr>Wingdings</vt:lpstr>
      <vt:lpstr>Office Theme</vt:lpstr>
      <vt:lpstr>Equation</vt:lpstr>
      <vt:lpstr>公式</vt:lpstr>
      <vt:lpstr>Deep Learning: Convolution Neural Networks </vt:lpstr>
      <vt:lpstr>Introduction</vt:lpstr>
      <vt:lpstr>Overview</vt:lpstr>
      <vt:lpstr>Architecture Overview</vt:lpstr>
      <vt:lpstr>Architecture Overview</vt:lpstr>
      <vt:lpstr>Example Architecture</vt:lpstr>
      <vt:lpstr>Example Architecture</vt:lpstr>
      <vt:lpstr>Example Architecture</vt:lpstr>
      <vt:lpstr>Summary of Example Architecture</vt:lpstr>
      <vt:lpstr>Example Architecture</vt:lpstr>
      <vt:lpstr>Architecture</vt:lpstr>
      <vt:lpstr>Convolutional Definition</vt:lpstr>
      <vt:lpstr>Overview of  </vt:lpstr>
      <vt:lpstr>An example optical chartered recognition OCR</vt:lpstr>
      <vt:lpstr>The basic idea of Convolution Neural Networks CNN Same idea as Back-propagation-neural networks (BPNN) but different implementation</vt:lpstr>
      <vt:lpstr>Basic structure of CNN</vt:lpstr>
      <vt:lpstr>The basic structure</vt:lpstr>
      <vt:lpstr>Convolution (conv) layer:  Example: From the input layer to the first hidden layer</vt:lpstr>
      <vt:lpstr>Convolution (conv) layer  Idea of a feature identifier </vt:lpstr>
      <vt:lpstr>Convolution (conv) layer  The curve feature in an image</vt:lpstr>
      <vt:lpstr>Exercises on CNN Exercise 1: Convolution (conv) layer How to find the curve feature</vt:lpstr>
      <vt:lpstr>Convolution (conv) layer : In this part of the image, the curve feature is not found (convolution =0), so this window has no such a curve feature</vt:lpstr>
      <vt:lpstr>To complete the convolution layer </vt:lpstr>
      <vt:lpstr>Activation function choices</vt:lpstr>
      <vt:lpstr>Example (LeNet)</vt:lpstr>
      <vt:lpstr>Exercise2 and Demo (click image to see demo)</vt:lpstr>
      <vt:lpstr>Convoluation</vt:lpstr>
      <vt:lpstr>Convoluation</vt:lpstr>
      <vt:lpstr>Convoluation</vt:lpstr>
      <vt:lpstr>Description of the layers</vt:lpstr>
      <vt:lpstr>Subsampling (subs) </vt:lpstr>
      <vt:lpstr>Exercise 3: A small example of how the feature map is calculated</vt:lpstr>
      <vt:lpstr>PowerPoint 演示文稿</vt:lpstr>
      <vt:lpstr>A demo</vt:lpstr>
      <vt:lpstr>Exercise 4 and another demo</vt:lpstr>
      <vt:lpstr>Example</vt:lpstr>
      <vt:lpstr>Example: Overview of Test_example_CNN.m</vt:lpstr>
      <vt:lpstr>Architecture  example</vt:lpstr>
      <vt:lpstr>Data used in training of a neural networks</vt:lpstr>
      <vt:lpstr>Warning: How to train a neural network to avoid data over fitting</vt:lpstr>
      <vt:lpstr>Same idea from the view point of accuracy</vt:lpstr>
      <vt:lpstr> Part A </vt:lpstr>
      <vt:lpstr>Cnnff.m Convolution Neural Networks feed forward</vt:lpstr>
      <vt:lpstr>Layer 12 (Input to hidden):</vt:lpstr>
      <vt:lpstr>Layer 23: (hidden to subsample)</vt:lpstr>
      <vt:lpstr>Layer 34: (subsample to hidden)</vt:lpstr>
      <vt:lpstr>Layer 45 (hidden to subsample)</vt:lpstr>
      <vt:lpstr>Layer 5output: (subsample to output) </vt:lpstr>
      <vt:lpstr>Part B</vt:lpstr>
      <vt:lpstr>cnnbp( ) overview (output back to layer 5)</vt:lpstr>
      <vt:lpstr>Calculate gradient</vt:lpstr>
      <vt:lpstr>Details of calc gradients</vt:lpstr>
      <vt:lpstr>cnnapplygrads(net, opts)</vt:lpstr>
      <vt:lpstr>Summary</vt:lpstr>
      <vt:lpstr>References</vt:lpstr>
      <vt:lpstr>Appendix</vt:lpstr>
      <vt:lpstr>Another connection example for CNN</vt:lpstr>
      <vt:lpstr>Discrete convolution: Correlation is more intuitive </vt:lpstr>
      <vt:lpstr>Matlab (octave) code for convolution</vt:lpstr>
      <vt:lpstr>Correlation is more intuitive, so we use correlation to implement convolution. </vt:lpstr>
      <vt:lpstr>Discrete convolution I*h, flip h ,shift h and correlate with I [1] </vt:lpstr>
      <vt:lpstr>Find C(m,n)</vt:lpstr>
      <vt:lpstr>Find C(m,n)</vt:lpstr>
      <vt:lpstr>Steps to find C(m,n)</vt:lpstr>
      <vt:lpstr>Steps continue</vt:lpstr>
      <vt:lpstr>Find all elements in C for all possible m,n</vt:lpstr>
      <vt:lpstr>Exercise</vt:lpstr>
      <vt:lpstr>Answer</vt:lpstr>
      <vt:lpstr>Relu (Rectified Linear Unit) layer (To replace Sigmoid or tanh function)</vt:lpstr>
      <vt:lpstr>Answer :Exercises on CNN Exercise 1: Convolution (conv) layer How to find the curve feature</vt:lpstr>
      <vt:lpstr>Answer2: and Demo (click image to see demo)</vt:lpstr>
      <vt:lpstr>Answer  3: A small example of how the feature map is calculated</vt:lpstr>
    </vt:vector>
  </TitlesOfParts>
  <Company>CUHK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 CNN</dc:title>
  <dc:creator>khwong</dc:creator>
  <cp:lastModifiedBy>xianqi zheng</cp:lastModifiedBy>
  <cp:revision>252</cp:revision>
  <cp:lastPrinted>2016-07-07T01:37:54Z</cp:lastPrinted>
  <dcterms:created xsi:type="dcterms:W3CDTF">2014-07-10T02:44:41Z</dcterms:created>
  <dcterms:modified xsi:type="dcterms:W3CDTF">2019-05-11T03:13:05Z</dcterms:modified>
</cp:coreProperties>
</file>